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6"/>
  </p:notesMasterIdLst>
  <p:sldIdLst>
    <p:sldId id="261" r:id="rId5"/>
  </p:sldIdLst>
  <p:sldSz cx="12192000" cy="6858000"/>
  <p:notesSz cx="6858000" cy="9144000"/>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51" autoAdjust="0"/>
    <p:restoredTop sz="94660"/>
  </p:normalViewPr>
  <p:slideViewPr>
    <p:cSldViewPr snapToGrid="0" showGuides="1">
      <p:cViewPr varScale="1">
        <p:scale>
          <a:sx n="94" d="100"/>
          <a:sy n="94" d="100"/>
        </p:scale>
        <p:origin x="744" y="184"/>
      </p:cViewPr>
      <p:guideLst>
        <p:guide orient="horz" pos="2160"/>
        <p:guide pos="3840"/>
      </p:guideLst>
    </p:cSldViewPr>
  </p:slideViewPr>
  <p:notesTextViewPr>
    <p:cViewPr>
      <p:scale>
        <a:sx n="1" d="1"/>
        <a:sy n="1" d="1"/>
      </p:scale>
      <p:origin x="0" y="0"/>
    </p:cViewPr>
  </p:notesTextViewPr>
  <p:notesViewPr>
    <p:cSldViewPr snapToGrid="0">
      <p:cViewPr varScale="1">
        <p:scale>
          <a:sx n="67" d="100"/>
          <a:sy n="67" d="100"/>
        </p:scale>
        <p:origin x="2656"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9E8C4A-53E4-0649-9DD3-23670053B41D}" type="datetimeFigureOut">
              <a:rPr lang="da-DK" smtClean="0"/>
              <a:t>29.11.2022</a:t>
            </a:fld>
            <a:endParaRPr lang="da-D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A58CD0-03D5-1443-A041-D553CD11EBBB}" type="slidenum">
              <a:rPr lang="da-DK" smtClean="0"/>
              <a:t>‹nr.›</a:t>
            </a:fld>
            <a:endParaRPr lang="da-DK"/>
          </a:p>
        </p:txBody>
      </p:sp>
    </p:spTree>
    <p:extLst>
      <p:ext uri="{BB962C8B-B14F-4D97-AF65-F5344CB8AC3E}">
        <p14:creationId xmlns:p14="http://schemas.microsoft.com/office/powerpoint/2010/main" val="3170980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b="1" dirty="0"/>
              <a:t>T</a:t>
            </a:r>
            <a:r>
              <a:rPr lang="da-DK" b="1" i="1" dirty="0"/>
              <a:t>itel:</a:t>
            </a:r>
            <a:r>
              <a:rPr lang="da-DK" i="1" dirty="0"/>
              <a:t> </a:t>
            </a:r>
            <a:r>
              <a:rPr lang="da-DK" i="1" u="sng" dirty="0"/>
              <a:t>Den herlige lovsang</a:t>
            </a:r>
            <a:br>
              <a:rPr lang="da-DK" i="1" dirty="0"/>
            </a:br>
            <a:r>
              <a:rPr lang="da-DK" b="1" i="1" dirty="0"/>
              <a:t>Tekst:</a:t>
            </a:r>
            <a:r>
              <a:rPr lang="da-DK" i="1" dirty="0"/>
              <a:t> Lad jer fylde af Ånden, tal til hinanden med salmer, hymner og åndelige sange, syng og spil af hjertet for Herren. </a:t>
            </a:r>
            <a:r>
              <a:rPr lang="da-DK" i="1" dirty="0" err="1"/>
              <a:t>Ef</a:t>
            </a:r>
            <a:r>
              <a:rPr lang="da-DK" i="1" dirty="0"/>
              <a:t>. 5:18-19</a:t>
            </a:r>
            <a:br>
              <a:rPr lang="da-DK" i="1" dirty="0"/>
            </a:br>
            <a:r>
              <a:rPr lang="da-DK" i="1" dirty="0"/>
              <a:t>Læsning: ApG.16:16-34</a:t>
            </a:r>
            <a:endParaRPr lang="da-DK" dirty="0"/>
          </a:p>
          <a:p>
            <a:r>
              <a:rPr lang="da-DK" b="1" i="1" dirty="0"/>
              <a:t>Formål:</a:t>
            </a:r>
            <a:r>
              <a:rPr lang="da-DK" i="1" dirty="0"/>
              <a:t> At opleve hvordan lovsang kan berige vores åndelige liv, både enkeltvis og tilsammen</a:t>
            </a:r>
            <a:br>
              <a:rPr lang="da-DK" i="1" dirty="0"/>
            </a:br>
            <a:r>
              <a:rPr lang="da-DK" b="1" i="1" dirty="0"/>
              <a:t>Mål: </a:t>
            </a:r>
            <a:br>
              <a:rPr lang="da-DK" i="1" dirty="0"/>
            </a:br>
            <a:r>
              <a:rPr lang="da-DK" i="1" dirty="0"/>
              <a:t>At vi oplever glæden og enheden ved at tilbede Gud igennem fællesang (børn, unge og voksne)</a:t>
            </a:r>
            <a:br>
              <a:rPr lang="da-DK" i="1" dirty="0"/>
            </a:br>
            <a:r>
              <a:rPr lang="da-DK" i="1" dirty="0"/>
              <a:t>At forstå hvordan personlig lovsang kan berige mit åndelige liv</a:t>
            </a:r>
            <a:br>
              <a:rPr lang="da-DK" i="1" dirty="0"/>
            </a:br>
            <a:r>
              <a:rPr lang="da-DK" i="1" dirty="0"/>
              <a:t>At forstå hvordan lovsang kan trøste mig i min sorg og smerte</a:t>
            </a:r>
            <a:br>
              <a:rPr lang="da-DK" i="1" dirty="0"/>
            </a:br>
            <a:endParaRPr lang="da-DK" dirty="0"/>
          </a:p>
          <a:p>
            <a:endParaRPr lang="da-DK" dirty="0"/>
          </a:p>
        </p:txBody>
      </p:sp>
      <p:sp>
        <p:nvSpPr>
          <p:cNvPr id="4" name="Slide Number Placeholder 3"/>
          <p:cNvSpPr>
            <a:spLocks noGrp="1"/>
          </p:cNvSpPr>
          <p:nvPr>
            <p:ph type="sldNum" sz="quarter" idx="5"/>
          </p:nvPr>
        </p:nvSpPr>
        <p:spPr/>
        <p:txBody>
          <a:bodyPr/>
          <a:lstStyle/>
          <a:p>
            <a:fld id="{65A58CD0-03D5-1443-A041-D553CD11EBBB}" type="slidenum">
              <a:rPr lang="da-DK" smtClean="0"/>
              <a:t>1</a:t>
            </a:fld>
            <a:endParaRPr lang="da-DK"/>
          </a:p>
        </p:txBody>
      </p:sp>
    </p:spTree>
    <p:extLst>
      <p:ext uri="{BB962C8B-B14F-4D97-AF65-F5344CB8AC3E}">
        <p14:creationId xmlns:p14="http://schemas.microsoft.com/office/powerpoint/2010/main" val="2663417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79"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11/29/22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33E91-0104-0C4B-BED0-F980DBE04BBB}"/>
              </a:ext>
            </a:extLst>
          </p:cNvPr>
          <p:cNvSpPr>
            <a:spLocks noGrp="1"/>
          </p:cNvSpPr>
          <p:nvPr>
            <p:ph type="title"/>
          </p:nvPr>
        </p:nvSpPr>
        <p:spPr>
          <a:xfrm>
            <a:off x="2245521" y="231045"/>
            <a:ext cx="7172799" cy="507298"/>
          </a:xfrm>
        </p:spPr>
        <p:txBody>
          <a:bodyPr/>
          <a:lstStyle/>
          <a:p>
            <a:r>
              <a:rPr lang="da-DK" sz="1900" dirty="0"/>
              <a:t>Hvordan Guds evangeliske liv kommer til udtryk. Romer4/4</a:t>
            </a:r>
          </a:p>
        </p:txBody>
      </p:sp>
      <p:sp>
        <p:nvSpPr>
          <p:cNvPr id="3" name="Text Placeholder 2">
            <a:extLst>
              <a:ext uri="{FF2B5EF4-FFF2-40B4-BE49-F238E27FC236}">
                <a16:creationId xmlns:a16="http://schemas.microsoft.com/office/drawing/2014/main" id="{D5686424-2B8F-D240-9679-31E9F1562D1A}"/>
              </a:ext>
            </a:extLst>
          </p:cNvPr>
          <p:cNvSpPr>
            <a:spLocks noGrp="1"/>
          </p:cNvSpPr>
          <p:nvPr>
            <p:ph type="body" sz="half" idx="2"/>
          </p:nvPr>
        </p:nvSpPr>
        <p:spPr/>
        <p:txBody>
          <a:bodyPr>
            <a:normAutofit lnSpcReduction="10000"/>
          </a:bodyPr>
          <a:lstStyle/>
          <a:p>
            <a:r>
              <a:rPr lang="da-DK" dirty="0"/>
              <a:t>Rom</a:t>
            </a:r>
            <a:r>
              <a:rPr lang="da-DK" dirty="0">
                <a:solidFill>
                  <a:schemeClr val="tx1"/>
                </a:solidFill>
              </a:rPr>
              <a:t>erbrevet 12. (Opsummeret vers 1-2 foroven). Indleder den sidste store sektion af Romerbrevet (12:1-15:13). På baggrund af Guds barmhjertighed til mennesker og til mig den enkelte kristen, så kalder Han mig til at leve på denne måde … .</a:t>
            </a:r>
            <a:br>
              <a:rPr lang="da-DK" dirty="0">
                <a:solidFill>
                  <a:schemeClr val="tx1"/>
                </a:solidFill>
              </a:rPr>
            </a:br>
            <a:r>
              <a:rPr lang="da-DK" dirty="0">
                <a:solidFill>
                  <a:schemeClr val="tx1"/>
                </a:solidFill>
                <a:latin typeface="Century Gothic" panose="020B0502020202020204" pitchFamily="34" charset="0"/>
                <a:ea typeface="ＭＳ Ｐゴシック" panose="020B0600070205080204" pitchFamily="34" charset="-128"/>
              </a:rPr>
              <a:t>- </a:t>
            </a:r>
            <a:r>
              <a:rPr lang="da-DK" altLang="da-DK" dirty="0">
                <a:solidFill>
                  <a:schemeClr val="tx1"/>
                </a:solidFill>
                <a:latin typeface="Century Gothic" panose="020B0502020202020204" pitchFamily="34" charset="0"/>
                <a:ea typeface="ＭＳ Ｐゴシック" panose="020B0600070205080204" pitchFamily="34" charset="-128"/>
              </a:rPr>
              <a:t>Åndelig gudsdyrkelse praktiseres ved personligt at hengive os fuldt ud til Jesus. Det udløser Helligåndens kraft i vores liv, med en forelskelses energi som blot lydighed til Loven eller selvanstrengelse aldrig kan manifestere. Det er det der gør kristen livet ”evangelisk”. Dvs. godt nyt for mig og godt nyt for min næste.</a:t>
            </a:r>
            <a:br>
              <a:rPr lang="da-DK" altLang="da-DK" dirty="0">
                <a:solidFill>
                  <a:schemeClr val="tx1"/>
                </a:solidFill>
                <a:latin typeface="Century Gothic" panose="020B0502020202020204" pitchFamily="34" charset="0"/>
                <a:ea typeface="ＭＳ Ｐゴシック" panose="020B0600070205080204" pitchFamily="34" charset="-128"/>
              </a:rPr>
            </a:br>
            <a:r>
              <a:rPr lang="da-DK" altLang="da-DK" dirty="0">
                <a:solidFill>
                  <a:schemeClr val="tx1"/>
                </a:solidFill>
                <a:latin typeface="Century Gothic" panose="020B0502020202020204" pitchFamily="34" charset="0"/>
                <a:ea typeface="ＭＳ Ｐゴシック" panose="020B0600070205080204" pitchFamily="34" charset="-128"/>
              </a:rPr>
              <a:t>- Guds evangeliske liv fletter os sammen i en fælles vandring med andre kristne. Vi er ikke kaldet til at være individualister men til at leve og tjene sammen i et samfund af andre kristne.</a:t>
            </a:r>
            <a:br>
              <a:rPr lang="da-DK" altLang="da-DK" dirty="0">
                <a:solidFill>
                  <a:schemeClr val="tx1"/>
                </a:solidFill>
                <a:latin typeface="Century Gothic" panose="020B0502020202020204" pitchFamily="34" charset="0"/>
                <a:ea typeface="ＭＳ Ｐゴシック" panose="020B0600070205080204" pitchFamily="34" charset="-128"/>
              </a:rPr>
            </a:br>
            <a:r>
              <a:rPr lang="da-DK" altLang="da-DK" dirty="0">
                <a:solidFill>
                  <a:schemeClr val="tx1"/>
                </a:solidFill>
                <a:latin typeface="Century Gothic" panose="020B0502020202020204" pitchFamily="34" charset="0"/>
                <a:ea typeface="ＭＳ Ｐゴシック" panose="020B0600070205080204" pitchFamily="34" charset="-128"/>
              </a:rPr>
              <a:t>- Guds evangeliske liv bygger på vores personlige lydighedsvalg overfor Gud.</a:t>
            </a:r>
            <a:r>
              <a:rPr lang="da-DK" altLang="da-DK" dirty="0">
                <a:latin typeface="Century Gothic" panose="020B0502020202020204" pitchFamily="34" charset="0"/>
                <a:ea typeface="ＭＳ Ｐゴシック" panose="020B0600070205080204" pitchFamily="34" charset="-128"/>
              </a:rPr>
              <a:t> Valg hvor der skal både siges NEJ og JA, for at ære min elskede Frelser og Herre.</a:t>
            </a:r>
            <a:r>
              <a:rPr lang="da-DK" dirty="0">
                <a:latin typeface="Century Gothic" panose="020B0502020202020204" pitchFamily="34" charset="0"/>
              </a:rPr>
              <a:t> </a:t>
            </a:r>
          </a:p>
          <a:p>
            <a:endParaRPr lang="da-DK" dirty="0"/>
          </a:p>
        </p:txBody>
      </p:sp>
      <p:sp>
        <p:nvSpPr>
          <p:cNvPr id="4" name="Text Placeholder 3">
            <a:extLst>
              <a:ext uri="{FF2B5EF4-FFF2-40B4-BE49-F238E27FC236}">
                <a16:creationId xmlns:a16="http://schemas.microsoft.com/office/drawing/2014/main" id="{F935EA0A-5AF9-D84A-A5A3-374EABD6FCA5}"/>
              </a:ext>
            </a:extLst>
          </p:cNvPr>
          <p:cNvSpPr>
            <a:spLocks noGrp="1"/>
          </p:cNvSpPr>
          <p:nvPr>
            <p:ph type="body" sz="quarter" idx="13"/>
          </p:nvPr>
        </p:nvSpPr>
        <p:spPr>
          <a:xfrm>
            <a:off x="2275704" y="966681"/>
            <a:ext cx="4791300" cy="937070"/>
          </a:xfrm>
        </p:spPr>
        <p:txBody>
          <a:bodyPr/>
          <a:lstStyle/>
          <a:p>
            <a:r>
              <a:rPr lang="da-DK" sz="1000" i="1" dirty="0"/>
              <a:t>Så formaner jeg, jer brødre, ved Guds barmhjertighed, til at bringe jeres legemer som et levende og helligt offer, der er Gud til behag – det skal være jeres åndelige gudstjeneste. Og tilpas jer ikke denne verden, men lad jer forvandle, ved at sindet fornyes, så I kan skønne, hvad der er Guds vilje: </a:t>
            </a:r>
            <a:r>
              <a:rPr lang="da-DK" sz="900" i="1" dirty="0"/>
              <a:t>det gode, det som behager Ham,  det fuldkomne</a:t>
            </a:r>
          </a:p>
        </p:txBody>
      </p:sp>
      <p:sp>
        <p:nvSpPr>
          <p:cNvPr id="5" name="Text Placeholder 4">
            <a:extLst>
              <a:ext uri="{FF2B5EF4-FFF2-40B4-BE49-F238E27FC236}">
                <a16:creationId xmlns:a16="http://schemas.microsoft.com/office/drawing/2014/main" id="{66C122C0-304F-D94D-85D1-E662264F5DB9}"/>
              </a:ext>
            </a:extLst>
          </p:cNvPr>
          <p:cNvSpPr>
            <a:spLocks noGrp="1"/>
          </p:cNvSpPr>
          <p:nvPr>
            <p:ph type="body" sz="quarter" idx="14"/>
          </p:nvPr>
        </p:nvSpPr>
        <p:spPr/>
        <p:txBody>
          <a:bodyPr/>
          <a:lstStyle/>
          <a:p>
            <a:r>
              <a:rPr lang="da-DK" sz="1000" dirty="0"/>
              <a:t>Kristenlivet bygger på en personlig hengivelse til Jesus Kristus. Denne hengivelse er den ny-testamentelig åndelige gudsdyrkelses form.</a:t>
            </a:r>
          </a:p>
          <a:p>
            <a:r>
              <a:rPr lang="da-DK" sz="1000" dirty="0"/>
              <a:t>Kristen livsgudsdyrkelse gennemføres sammen og i indbyrdes afhængighed af andre kristne.</a:t>
            </a:r>
          </a:p>
          <a:p>
            <a:r>
              <a:rPr lang="da-DK" sz="1000" dirty="0"/>
              <a:t>Evangelisk kristen livsførelse er designet til at velsigne Gud, mine kristne </a:t>
            </a:r>
            <a:r>
              <a:rPr lang="da-DK" sz="1000" dirty="0" err="1"/>
              <a:t>medsøskende</a:t>
            </a:r>
            <a:r>
              <a:rPr lang="da-DK" sz="1000" dirty="0"/>
              <a:t>, min næste også når han er min modstander</a:t>
            </a:r>
          </a:p>
          <a:p>
            <a:endParaRPr lang="da-DK" sz="1100" dirty="0"/>
          </a:p>
        </p:txBody>
      </p:sp>
      <p:sp>
        <p:nvSpPr>
          <p:cNvPr id="6" name="Text Placeholder 5">
            <a:extLst>
              <a:ext uri="{FF2B5EF4-FFF2-40B4-BE49-F238E27FC236}">
                <a16:creationId xmlns:a16="http://schemas.microsoft.com/office/drawing/2014/main" id="{1E035901-E598-2C48-9830-6C87FF25465C}"/>
              </a:ext>
            </a:extLst>
          </p:cNvPr>
          <p:cNvSpPr>
            <a:spLocks noGrp="1"/>
          </p:cNvSpPr>
          <p:nvPr>
            <p:ph type="body" sz="quarter" idx="15"/>
          </p:nvPr>
        </p:nvSpPr>
        <p:spPr/>
        <p:txBody>
          <a:bodyPr/>
          <a:lstStyle/>
          <a:p>
            <a:r>
              <a:rPr lang="da-DK" dirty="0"/>
              <a:t>Hvad giver dig motivation til at hengive dig til Jesus Kristus? (se evt. på passager fra Rom. Kap.1-11.</a:t>
            </a:r>
          </a:p>
          <a:p>
            <a:r>
              <a:rPr lang="da-DK" dirty="0"/>
              <a:t>Hvorfor tror du at Gud vil at du skal være aktiv i et samfund med andre kristne, også de der er besværlige?</a:t>
            </a:r>
          </a:p>
          <a:p>
            <a:r>
              <a:rPr lang="da-DK" dirty="0"/>
              <a:t>Hvordan får du afsløret når dit trosliv er motiveret af pligt og selvanstrengelse? Hvordan får du genvundet din kærlighed til Jesus, som dynamikken i dit trosliv?</a:t>
            </a:r>
          </a:p>
        </p:txBody>
      </p:sp>
      <p:sp>
        <p:nvSpPr>
          <p:cNvPr id="7" name="Text Placeholder 6">
            <a:extLst>
              <a:ext uri="{FF2B5EF4-FFF2-40B4-BE49-F238E27FC236}">
                <a16:creationId xmlns:a16="http://schemas.microsoft.com/office/drawing/2014/main" id="{202F2860-175F-7549-8660-270CAD1DA1E1}"/>
              </a:ext>
            </a:extLst>
          </p:cNvPr>
          <p:cNvSpPr>
            <a:spLocks noGrp="1"/>
          </p:cNvSpPr>
          <p:nvPr>
            <p:ph type="body" sz="quarter" idx="16"/>
          </p:nvPr>
        </p:nvSpPr>
        <p:spPr/>
        <p:txBody>
          <a:bodyPr/>
          <a:lstStyle/>
          <a:p>
            <a:r>
              <a:rPr lang="da-DK" dirty="0"/>
              <a:t>Bed for kirkens store julehjælpsprojekt. Bed om at Gud vil bruge den til at udvide sit Rige igennem dig og os som menighed. Bed også for opfølgningsmøderne.</a:t>
            </a:r>
          </a:p>
          <a:p>
            <a:r>
              <a:rPr lang="da-DK" dirty="0"/>
              <a:t>Bed for vores missionærer: David og Nitas orlov, NAS udvikling i Nord Afrika, Hannah i Fiji, Mathilde på </a:t>
            </a:r>
            <a:r>
              <a:rPr lang="da-DK" sz="1100" dirty="0"/>
              <a:t>Bornholm.</a:t>
            </a:r>
          </a:p>
        </p:txBody>
      </p:sp>
      <p:sp>
        <p:nvSpPr>
          <p:cNvPr id="8" name="Text Placeholder 7">
            <a:extLst>
              <a:ext uri="{FF2B5EF4-FFF2-40B4-BE49-F238E27FC236}">
                <a16:creationId xmlns:a16="http://schemas.microsoft.com/office/drawing/2014/main" id="{066335DC-9A39-F64B-B62B-836D36B5FA44}"/>
              </a:ext>
            </a:extLst>
          </p:cNvPr>
          <p:cNvSpPr>
            <a:spLocks noGrp="1"/>
          </p:cNvSpPr>
          <p:nvPr>
            <p:ph type="body" sz="quarter" idx="18"/>
          </p:nvPr>
        </p:nvSpPr>
        <p:spPr/>
        <p:txBody>
          <a:bodyPr/>
          <a:lstStyle/>
          <a:p>
            <a:r>
              <a:rPr lang="da-DK" dirty="0"/>
              <a:t>Lær Romerbrev 12:1-2 udenad. Reflektere og versets elementer, bed dem tilbage til Gud og oplev hvordan Gud forfrisker dit forhold til ham.</a:t>
            </a:r>
          </a:p>
        </p:txBody>
      </p:sp>
    </p:spTree>
    <p:extLst>
      <p:ext uri="{BB962C8B-B14F-4D97-AF65-F5344CB8AC3E}">
        <p14:creationId xmlns:p14="http://schemas.microsoft.com/office/powerpoint/2010/main" val="2051347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b4fc67-7e4d-4af3-b66e-0e0e8a142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3496</TotalTime>
  <Words>581</Words>
  <Application>Microsoft Macintosh PowerPoint</Application>
  <PresentationFormat>Widescreen</PresentationFormat>
  <Paragraphs>15</Paragraphs>
  <Slides>1</Slides>
  <Notes>1</Notes>
  <HiddenSlides>0</HiddenSlides>
  <MMClips>0</MMClips>
  <ScaleCrop>false</ScaleCrop>
  <HeadingPairs>
    <vt:vector size="8" baseType="variant">
      <vt:variant>
        <vt:lpstr>Benyttede skrifttyper</vt:lpstr>
      </vt:variant>
      <vt:variant>
        <vt:i4>5</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8" baseType="lpstr">
      <vt:lpstr>ＭＳ Ｐゴシック</vt:lpstr>
      <vt:lpstr>Calibri</vt:lpstr>
      <vt:lpstr>Century Gothic</vt:lpstr>
      <vt:lpstr>Verdana</vt:lpstr>
      <vt:lpstr>Wingdings 3</vt:lpstr>
      <vt:lpstr>Wisp</vt:lpstr>
      <vt:lpstr>think-cell Slide</vt:lpstr>
      <vt:lpstr>Hvordan Guds evangeliske liv kommer til udtryk. Romer4/4</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Jenny Glüsing</cp:lastModifiedBy>
  <cp:revision>74</cp:revision>
  <dcterms:created xsi:type="dcterms:W3CDTF">2019-08-19T18:08:22Z</dcterms:created>
  <dcterms:modified xsi:type="dcterms:W3CDTF">2022-11-29T11:07:24Z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