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63"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6" autoAdjust="0"/>
    <p:restoredTop sz="94660"/>
  </p:normalViewPr>
  <p:slideViewPr>
    <p:cSldViewPr snapToGrid="0" showGuides="1">
      <p:cViewPr varScale="1">
        <p:scale>
          <a:sx n="85" d="100"/>
          <a:sy n="85" d="100"/>
        </p:scale>
        <p:origin x="192" y="248"/>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30.07.2024</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164719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0"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7/30/24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Bibelmennesket Jesus</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Autofit/>
          </a:bodyPr>
          <a:lstStyle/>
          <a:p>
            <a:r>
              <a:rPr lang="da-DK" altLang="da-DK" sz="1100" dirty="0">
                <a:latin typeface="Arial" panose="020B0604020202020204" pitchFamily="34" charset="0"/>
                <a:cs typeface="Arial" panose="020B0604020202020204" pitchFamily="34" charset="0"/>
              </a:rPr>
              <a:t>PRÆDIKENS FORMÅL: </a:t>
            </a:r>
            <a:br>
              <a:rPr lang="da-DK" altLang="da-DK" sz="1100" dirty="0">
                <a:latin typeface="Arial" panose="020B0604020202020204" pitchFamily="34" charset="0"/>
                <a:cs typeface="Arial" panose="020B0604020202020204" pitchFamily="34" charset="0"/>
              </a:rPr>
            </a:br>
            <a:r>
              <a:rPr lang="da-DK" altLang="da-DK" sz="1100" dirty="0">
                <a:latin typeface="Arial" panose="020B0604020202020204" pitchFamily="34" charset="0"/>
                <a:cs typeface="Arial" panose="020B0604020202020204" pitchFamily="34" charset="0"/>
              </a:rPr>
              <a:t>At lade Jesus styrke vores tillid og lydighed til Guds Ord, skrevet i Bibelen.</a:t>
            </a:r>
          </a:p>
          <a:p>
            <a:r>
              <a:rPr lang="da-DK" altLang="da-DK" sz="1100" dirty="0">
                <a:latin typeface="Arial" panose="020B0604020202020204" pitchFamily="34" charset="0"/>
                <a:cs typeface="Arial" panose="020B0604020202020204" pitchFamily="34" charset="0"/>
              </a:rPr>
              <a:t>PRÆDIKENS MÅL:</a:t>
            </a:r>
            <a:br>
              <a:rPr lang="da-DK" altLang="da-DK" sz="1100" dirty="0">
                <a:latin typeface="Arial" panose="020B0604020202020204" pitchFamily="34" charset="0"/>
                <a:cs typeface="Arial" panose="020B0604020202020204" pitchFamily="34" charset="0"/>
              </a:rPr>
            </a:br>
            <a:r>
              <a:rPr lang="da-DK" altLang="da-DK" sz="1100" dirty="0">
                <a:latin typeface="Arial" panose="020B0604020202020204" pitchFamily="34" charset="0"/>
                <a:cs typeface="Arial" panose="020B0604020202020204" pitchFamily="34" charset="0"/>
              </a:rPr>
              <a:t>-At kende Jesus, som Guds fuldkomne og endegyldige ord. Hans ord havde magt og uddrev dæmoner, sygdom, kalde folk til at omvende sig og give dem mod til at leve et helt nyt liv, ved Guds Ånd. At vide at Jesus ved alt og selv stolede på at bibelen var fejlfri, fordi Gud lyver ikke men taler kun sandt.</a:t>
            </a:r>
            <a:br>
              <a:rPr lang="da-DK" altLang="da-DK" sz="1100" dirty="0">
                <a:latin typeface="Arial" panose="020B0604020202020204" pitchFamily="34" charset="0"/>
                <a:cs typeface="Arial" panose="020B0604020202020204" pitchFamily="34" charset="0"/>
              </a:rPr>
            </a:br>
            <a:r>
              <a:rPr lang="da-DK" altLang="da-DK" sz="1100" dirty="0">
                <a:latin typeface="Arial" panose="020B0604020202020204" pitchFamily="34" charset="0"/>
                <a:cs typeface="Arial" panose="020B0604020202020204" pitchFamily="34" charset="0"/>
              </a:rPr>
              <a:t>-At lære fra Jesus, hvordan vi skal forholde os til Guds Ord. At opleve den som åndelig mad, at lære Jesus bedre at kende som han virkelig er, at vide at den skal læses igennem NT evangeliske fortolkning.</a:t>
            </a:r>
            <a:br>
              <a:rPr lang="da-DK" altLang="da-DK" sz="1100" dirty="0">
                <a:latin typeface="Arial" panose="020B0604020202020204" pitchFamily="34" charset="0"/>
                <a:cs typeface="Arial" panose="020B0604020202020204" pitchFamily="34" charset="0"/>
              </a:rPr>
            </a:br>
            <a:r>
              <a:rPr lang="da-DK" altLang="da-DK" sz="1100" dirty="0">
                <a:latin typeface="Arial" panose="020B0604020202020204" pitchFamily="34" charset="0"/>
                <a:cs typeface="Arial" panose="020B0604020202020204" pitchFamily="34" charset="0"/>
              </a:rPr>
              <a:t>-At opleve at Helligånden kan gøre Bibelens ord, levende. Han taler fortsat igennem de nedskrevne ord han tidligere havde talt. Han drager os til Gud og hjælper os forstå alt hvad der er nødvendigt for vores liv og frelse.</a:t>
            </a:r>
            <a:br>
              <a:rPr lang="da-DK" sz="1100" dirty="0">
                <a:latin typeface="Arial" panose="020B0604020202020204" pitchFamily="34" charset="0"/>
                <a:cs typeface="Arial" panose="020B0604020202020204" pitchFamily="34" charset="0"/>
              </a:rPr>
            </a:br>
            <a:r>
              <a:rPr lang="da-DK" sz="1100" dirty="0">
                <a:latin typeface="Arial" panose="020B0604020202020204" pitchFamily="34" charset="0"/>
                <a:cs typeface="Arial" panose="020B0604020202020204" pitchFamily="34" charset="0"/>
              </a:rPr>
              <a:t>-Det vi skal gøre er læse i den, lære fra den og praktisere den i vores liv.</a:t>
            </a:r>
            <a:r>
              <a:rPr lang="da-DK" sz="1100" dirty="0"/>
              <a:t> </a:t>
            </a:r>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p:txBody>
          <a:bodyPr/>
          <a:lstStyle/>
          <a:p>
            <a:r>
              <a:rPr lang="da-DK" dirty="0">
                <a:latin typeface="Arial" panose="020B0604020202020204" pitchFamily="34" charset="0"/>
                <a:cs typeface="Arial" panose="020B0604020202020204" pitchFamily="34" charset="0"/>
              </a:rPr>
              <a:t>Der står skrevet: ”Mennesket lever ikke af brød alene, men hvert ord, der udgår fra Guds mund”. Mat.4:</a:t>
            </a:r>
            <a:r>
              <a:rPr lang="da-DK" dirty="0">
                <a:solidFill>
                  <a:schemeClr val="tx1"/>
                </a:solidFill>
                <a:latin typeface="Arial" panose="020B0604020202020204" pitchFamily="34" charset="0"/>
                <a:cs typeface="Arial" panose="020B0604020202020204" pitchFamily="34" charset="0"/>
              </a:rPr>
              <a:t>4</a:t>
            </a:r>
          </a:p>
          <a:p>
            <a:r>
              <a:rPr lang="da-DK" dirty="0">
                <a:solidFill>
                  <a:schemeClr val="tx1"/>
                </a:solidFill>
                <a:latin typeface="Arial" panose="020B0604020202020204" pitchFamily="34" charset="0"/>
                <a:cs typeface="Arial" panose="020B0604020202020204" pitchFamily="34" charset="0"/>
              </a:rPr>
              <a:t>Læs også Joh.1:1-5; Joh.16:13-15; Ef.6:17</a:t>
            </a:r>
          </a:p>
          <a:p>
            <a:pPr marL="0" indent="0">
              <a:buNone/>
            </a:pPr>
            <a:endParaRPr lang="da-DK" dirty="0">
              <a:solidFill>
                <a:schemeClr val="tx1"/>
              </a:solidFill>
            </a:endParaRP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sz="1100" dirty="0">
                <a:latin typeface="Arial" panose="020B0604020202020204" pitchFamily="34" charset="0"/>
                <a:cs typeface="Arial" panose="020B0604020202020204" pitchFamily="34" charset="0"/>
              </a:rPr>
              <a:t>Hav tillid til Guds mesterværk fordi det er selveste Guds ord</a:t>
            </a:r>
          </a:p>
          <a:p>
            <a:r>
              <a:rPr lang="da-DK" sz="1100" dirty="0">
                <a:latin typeface="Arial" panose="020B0604020202020204" pitchFamily="34" charset="0"/>
                <a:cs typeface="Arial" panose="020B0604020202020204" pitchFamily="34" charset="0"/>
              </a:rPr>
              <a:t>Læs den og forstå dens budskab</a:t>
            </a:r>
          </a:p>
          <a:p>
            <a:r>
              <a:rPr lang="da-DK" sz="1000" dirty="0"/>
              <a:t>Omsæt dens lære i vores liv, ved </a:t>
            </a:r>
            <a:r>
              <a:rPr lang="da-DK" sz="1000"/>
              <a:t>Helligåndens kraft.</a:t>
            </a:r>
            <a:endParaRPr lang="da-DK" sz="1000" dirty="0"/>
          </a:p>
          <a:p>
            <a:endParaRPr lang="da-DK" sz="1000" dirty="0"/>
          </a:p>
          <a:p>
            <a:endParaRPr lang="da-DK" sz="1000" dirty="0"/>
          </a:p>
          <a:p>
            <a:endParaRPr lang="da-DK" dirty="0"/>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sz="1100" dirty="0">
                <a:latin typeface="Arial" panose="020B0604020202020204" pitchFamily="34" charset="0"/>
                <a:cs typeface="Arial" panose="020B0604020202020204" pitchFamily="34" charset="0"/>
              </a:rPr>
              <a:t>Hvorfor tror du at Jesus bruger så meget tid til at undervise disciplenes om holdninger (66vs) fremfor om tegn (31vs)?</a:t>
            </a:r>
          </a:p>
          <a:p>
            <a:r>
              <a:rPr lang="da-DK" sz="1100" dirty="0">
                <a:latin typeface="Arial" panose="020B0604020202020204" pitchFamily="34" charset="0"/>
                <a:cs typeface="Arial" panose="020B0604020202020204" pitchFamily="34" charset="0"/>
              </a:rPr>
              <a:t>Hvordan praktisk kan vi </a:t>
            </a:r>
            <a:r>
              <a:rPr lang="da-DK" sz="1100" b="1" i="1" dirty="0">
                <a:latin typeface="Arial" panose="020B0604020202020204" pitchFamily="34" charset="0"/>
                <a:cs typeface="Arial" panose="020B0604020202020204" pitchFamily="34" charset="0"/>
              </a:rPr>
              <a:t>våge</a:t>
            </a:r>
            <a:r>
              <a:rPr lang="da-DK" sz="1100" i="1" dirty="0">
                <a:latin typeface="Arial" panose="020B0604020202020204" pitchFamily="34" charset="0"/>
                <a:cs typeface="Arial" panose="020B0604020202020204" pitchFamily="34" charset="0"/>
              </a:rPr>
              <a:t>, </a:t>
            </a:r>
            <a:r>
              <a:rPr lang="da-DK" sz="1100" b="1" i="1" dirty="0">
                <a:latin typeface="Arial" panose="020B0604020202020204" pitchFamily="34" charset="0"/>
                <a:cs typeface="Arial" panose="020B0604020202020204" pitchFamily="34" charset="0"/>
              </a:rPr>
              <a:t>være rede</a:t>
            </a:r>
            <a:r>
              <a:rPr lang="da-DK" sz="1100" i="1" dirty="0">
                <a:latin typeface="Arial" panose="020B0604020202020204" pitchFamily="34" charset="0"/>
                <a:cs typeface="Arial" panose="020B0604020202020204" pitchFamily="34" charset="0"/>
              </a:rPr>
              <a:t> </a:t>
            </a:r>
            <a:r>
              <a:rPr lang="da-DK" sz="1100" dirty="0">
                <a:latin typeface="Arial" panose="020B0604020202020204" pitchFamily="34" charset="0"/>
                <a:cs typeface="Arial" panose="020B0604020202020204" pitchFamily="34" charset="0"/>
              </a:rPr>
              <a:t>og</a:t>
            </a:r>
            <a:r>
              <a:rPr lang="da-DK" sz="1100" i="1" dirty="0">
                <a:latin typeface="Arial" panose="020B0604020202020204" pitchFamily="34" charset="0"/>
                <a:cs typeface="Arial" panose="020B0604020202020204" pitchFamily="34" charset="0"/>
              </a:rPr>
              <a:t> </a:t>
            </a:r>
            <a:r>
              <a:rPr lang="da-DK" sz="1100" b="1" i="1" dirty="0">
                <a:latin typeface="Arial" panose="020B0604020202020204" pitchFamily="34" charset="0"/>
                <a:cs typeface="Arial" panose="020B0604020202020204" pitchFamily="34" charset="0"/>
              </a:rPr>
              <a:t>vogte os selv</a:t>
            </a:r>
            <a:r>
              <a:rPr lang="da-DK" sz="1100" dirty="0">
                <a:latin typeface="Arial" panose="020B0604020202020204" pitchFamily="34" charset="0"/>
                <a:cs typeface="Arial" panose="020B0604020202020204" pitchFamily="34" charset="0"/>
              </a:rPr>
              <a:t>?</a:t>
            </a:r>
            <a:r>
              <a:rPr lang="da-DK" sz="1100" i="1" dirty="0">
                <a:latin typeface="Arial" panose="020B0604020202020204" pitchFamily="34" charset="0"/>
                <a:cs typeface="Arial" panose="020B0604020202020204" pitchFamily="34" charset="0"/>
              </a:rPr>
              <a:t> </a:t>
            </a:r>
          </a:p>
          <a:p>
            <a:r>
              <a:rPr lang="da-DK" sz="1100" dirty="0">
                <a:latin typeface="Arial" panose="020B0604020202020204" pitchFamily="34" charset="0"/>
                <a:cs typeface="Arial" panose="020B0604020202020204" pitchFamily="34" charset="0"/>
              </a:rPr>
              <a:t>Gud har sat sit evige ejendomsmærke på os, ved at føde Helligånden i os. Hvad betyder denne sikkerhed for dig? </a:t>
            </a:r>
          </a:p>
          <a:p>
            <a:r>
              <a:rPr lang="da-DK" sz="1100" dirty="0">
                <a:latin typeface="Arial" panose="020B0604020202020204" pitchFamily="34" charset="0"/>
                <a:cs typeface="Arial" panose="020B0604020202020204" pitchFamily="34" charset="0"/>
              </a:rPr>
              <a:t>Hvis det daglige forhold til Jesus er det, der fremmer ens oplevelse af hans nærvær, hvordan plejer vi dette forhold?</a:t>
            </a:r>
          </a:p>
          <a:p>
            <a:endParaRPr lang="da-DK" sz="1100" dirty="0"/>
          </a:p>
          <a:p>
            <a:pPr marL="0" indent="0">
              <a:buNone/>
            </a:pPr>
            <a:endParaRPr lang="da-DK" sz="1100" dirty="0"/>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r>
              <a:rPr lang="da-DK" sz="1100" dirty="0">
                <a:latin typeface="Arial" panose="020B0604020202020204" pitchFamily="34" charset="0"/>
                <a:cs typeface="Arial" panose="020B0604020202020204" pitchFamily="34" charset="0"/>
              </a:rPr>
              <a:t>Bed for forfulgte kristne. Evt.  brug også </a:t>
            </a:r>
            <a:r>
              <a:rPr lang="da-DK" sz="1100" dirty="0" err="1">
                <a:latin typeface="Arial" panose="020B0604020202020204" pitchFamily="34" charset="0"/>
                <a:cs typeface="Arial" panose="020B0604020202020204" pitchFamily="34" charset="0"/>
              </a:rPr>
              <a:t>bedebrevet</a:t>
            </a:r>
            <a:r>
              <a:rPr lang="da-DK" sz="1100" dirty="0">
                <a:latin typeface="Arial" panose="020B0604020202020204" pitchFamily="34" charset="0"/>
                <a:cs typeface="Arial" panose="020B0604020202020204" pitchFamily="34" charset="0"/>
              </a:rPr>
              <a:t> fra NAS.  </a:t>
            </a:r>
          </a:p>
          <a:p>
            <a:r>
              <a:rPr lang="da-DK" sz="1100" dirty="0">
                <a:latin typeface="Arial" panose="020B0604020202020204" pitchFamily="34" charset="0"/>
                <a:cs typeface="Arial" panose="020B0604020202020204" pitchFamily="34" charset="0"/>
              </a:rPr>
              <a:t>Bed for dem der står i stor trængsel i krigene i Ukraine og Gaza. Bed for at retfærdige og fredindstillede ledere får fremgang.</a:t>
            </a:r>
          </a:p>
          <a:p>
            <a:r>
              <a:rPr lang="da-DK" sz="1100" dirty="0">
                <a:latin typeface="Arial" panose="020B0604020202020204" pitchFamily="34" charset="0"/>
                <a:cs typeface="Arial" panose="020B0604020202020204" pitchFamily="34" charset="0"/>
              </a:rPr>
              <a:t>Bed for vores missionær og vores julemission i Rødovre.</a:t>
            </a: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latin typeface="Arial" panose="020B0604020202020204" pitchFamily="34" charset="0"/>
                <a:cs typeface="Arial" panose="020B0604020202020204" pitchFamily="34" charset="0"/>
              </a:rPr>
              <a:t>Overvej om du kan indrette dit liv bedre i lyset af Jesu Kristi genkomst. Bed om at Helligånden vil lede dig!</a:t>
            </a:r>
          </a:p>
          <a:p>
            <a:endParaRPr lang="da-DK" dirty="0"/>
          </a:p>
        </p:txBody>
      </p:sp>
    </p:spTree>
    <p:extLst>
      <p:ext uri="{BB962C8B-B14F-4D97-AF65-F5344CB8AC3E}">
        <p14:creationId xmlns:p14="http://schemas.microsoft.com/office/powerpoint/2010/main" val="8049404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3983</TotalTime>
  <Words>426</Words>
  <Application>Microsoft Macintosh PowerPoint</Application>
  <PresentationFormat>Widescreen</PresentationFormat>
  <Paragraphs>18</Paragraphs>
  <Slides>1</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Calibri</vt:lpstr>
      <vt:lpstr>Century Gothic</vt:lpstr>
      <vt:lpstr>Verdana</vt:lpstr>
      <vt:lpstr>Wingdings 3</vt:lpstr>
      <vt:lpstr>Wisp</vt:lpstr>
      <vt:lpstr>think-cell Slide</vt:lpstr>
      <vt:lpstr>Bibelmennesket Jesus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sven.straarup@gmail.com</cp:lastModifiedBy>
  <cp:revision>120</cp:revision>
  <dcterms:created xsi:type="dcterms:W3CDTF">2019-08-19T18:08:22Z</dcterms:created>
  <dcterms:modified xsi:type="dcterms:W3CDTF">2024-07-30T19:26:32Z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