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6"/>
  </p:notesMasterIdLst>
  <p:sldIdLst>
    <p:sldId id="262" r:id="rId5"/>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56" autoAdjust="0"/>
    <p:restoredTop sz="94660"/>
  </p:normalViewPr>
  <p:slideViewPr>
    <p:cSldViewPr snapToGrid="0" showGuides="1">
      <p:cViewPr varScale="1">
        <p:scale>
          <a:sx n="85" d="100"/>
          <a:sy n="85" d="100"/>
        </p:scale>
        <p:origin x="192" y="248"/>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265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E8C4A-53E4-0649-9DD3-23670053B41D}" type="datetimeFigureOut">
              <a:rPr lang="da-DK" smtClean="0"/>
              <a:t>24.04.2023</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A58CD0-03D5-1443-A041-D553CD11EBBB}" type="slidenum">
              <a:rPr lang="da-DK" smtClean="0"/>
              <a:t>‹#›</a:t>
            </a:fld>
            <a:endParaRPr lang="da-DK"/>
          </a:p>
        </p:txBody>
      </p:sp>
    </p:spTree>
    <p:extLst>
      <p:ext uri="{BB962C8B-B14F-4D97-AF65-F5344CB8AC3E}">
        <p14:creationId xmlns:p14="http://schemas.microsoft.com/office/powerpoint/2010/main" val="317098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fld id="{65A58CD0-03D5-1443-A041-D553CD11EBBB}" type="slidenum">
              <a:rPr lang="da-DK" smtClean="0"/>
              <a:t>1</a:t>
            </a:fld>
            <a:endParaRPr lang="da-DK"/>
          </a:p>
        </p:txBody>
      </p:sp>
    </p:spTree>
    <p:extLst>
      <p:ext uri="{BB962C8B-B14F-4D97-AF65-F5344CB8AC3E}">
        <p14:creationId xmlns:p14="http://schemas.microsoft.com/office/powerpoint/2010/main" val="379241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95"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4/24/23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E91-0104-0C4B-BED0-F980DBE04BBB}"/>
              </a:ext>
            </a:extLst>
          </p:cNvPr>
          <p:cNvSpPr>
            <a:spLocks noGrp="1"/>
          </p:cNvSpPr>
          <p:nvPr>
            <p:ph type="title"/>
          </p:nvPr>
        </p:nvSpPr>
        <p:spPr/>
        <p:txBody>
          <a:bodyPr/>
          <a:lstStyle/>
          <a:p>
            <a:r>
              <a:rPr lang="da-DK" dirty="0"/>
              <a:t>Helligånden forvandler</a:t>
            </a:r>
          </a:p>
        </p:txBody>
      </p:sp>
      <p:sp>
        <p:nvSpPr>
          <p:cNvPr id="3" name="Text Placeholder 2">
            <a:extLst>
              <a:ext uri="{FF2B5EF4-FFF2-40B4-BE49-F238E27FC236}">
                <a16:creationId xmlns:a16="http://schemas.microsoft.com/office/drawing/2014/main" id="{D5686424-2B8F-D240-9679-31E9F1562D1A}"/>
              </a:ext>
            </a:extLst>
          </p:cNvPr>
          <p:cNvSpPr>
            <a:spLocks noGrp="1"/>
          </p:cNvSpPr>
          <p:nvPr>
            <p:ph type="body" sz="half" idx="2"/>
          </p:nvPr>
        </p:nvSpPr>
        <p:spPr/>
        <p:txBody>
          <a:bodyPr>
            <a:normAutofit fontScale="85000" lnSpcReduction="10000"/>
          </a:bodyPr>
          <a:lstStyle/>
          <a:p>
            <a:r>
              <a:rPr lang="da-DK" altLang="da-DK" dirty="0"/>
              <a:t>En vigtig guddommelig opgave, som Helligånden varetager er at forvandle kristne i Jesu billede. Guds mål er at få os til at ligne Jesus mere og mere. Han begynder denne proces fra det tidspunkt, hvor vi bliver kristne til det tidspunkt når vi dør, eller Jesus kommer igen, hvor han gør os helt fuldkomne, så vi kan leve med den hellige Gud i al evighed. </a:t>
            </a:r>
            <a:br>
              <a:rPr lang="da-DK" altLang="da-DK" dirty="0"/>
            </a:br>
            <a:r>
              <a:rPr lang="da-DK" altLang="da-DK" dirty="0"/>
              <a:t>At blive forvandlet kræver, at vi forbliver forbundet med Jesus. Det sker når vi dyrker vores personlige forhold til ham, ved at stole på ham, elske ham og adlyde ham. Midlerne Helligånden bruger, er når vi tilbeder og beder til Jesus, når vi læser og lytter til Guds Ord og plejer vores fællesskab med  andre disciple og dyrker Gud sammen med dem. Helligånden virker i os til at bekæmpe vores oprørske syndige lyster og i stedet udvikler han Jesu karakter frugter i os. Han giver os åndelig kraft, han leder os og han hjælper os til at ”gå i trit” med ham selv, så vi lever til Guds ære. Vi er totalt afhængige af Helligånden i denne forvandlingsproces. Men Helligånden kalder også os til et aktivt samarbejde med ham. Nogen gange hjælper han os til at overvinde udfordringer uden meget engagement fra vores side. Andre gange lader han os kæmpe med alt hvad vi har i os af evner og vilje. Det er denne fase at den store karakteropbygning sker i vores liv. Det er her, hvor vi tager vores ”kors op dagligt” og følger Jesus.</a:t>
            </a:r>
          </a:p>
        </p:txBody>
      </p:sp>
      <p:sp>
        <p:nvSpPr>
          <p:cNvPr id="4" name="Text Placeholder 3">
            <a:extLst>
              <a:ext uri="{FF2B5EF4-FFF2-40B4-BE49-F238E27FC236}">
                <a16:creationId xmlns:a16="http://schemas.microsoft.com/office/drawing/2014/main" id="{F935EA0A-5AF9-D84A-A5A3-374EABD6FCA5}"/>
              </a:ext>
            </a:extLst>
          </p:cNvPr>
          <p:cNvSpPr>
            <a:spLocks noGrp="1"/>
          </p:cNvSpPr>
          <p:nvPr>
            <p:ph type="body" sz="quarter" idx="13"/>
          </p:nvPr>
        </p:nvSpPr>
        <p:spPr/>
        <p:txBody>
          <a:bodyPr/>
          <a:lstStyle/>
          <a:p>
            <a:r>
              <a:rPr lang="da-DK" sz="1000" dirty="0">
                <a:cs typeface="Arial" panose="020B0604020202020204" pitchFamily="34" charset="0"/>
              </a:rPr>
              <a:t>Jeg er vintræet, I er grenene. Den, der bliver i mig, og jeg i ham, han bærer megen frugt, for skilt fra mig, kan I slet intet gøre.    Joh.Ev.15:5</a:t>
            </a:r>
          </a:p>
          <a:p>
            <a:r>
              <a:rPr lang="da-DK" sz="1000" dirty="0">
                <a:cs typeface="Arial" panose="020B0604020202020204" pitchFamily="34" charset="0"/>
              </a:rPr>
              <a:t>Læs også Joh.15:1-8; Gal.5:16-18,22-25; Fil.2:12-13</a:t>
            </a:r>
          </a:p>
        </p:txBody>
      </p:sp>
      <p:sp>
        <p:nvSpPr>
          <p:cNvPr id="5" name="Text Placeholder 4">
            <a:extLst>
              <a:ext uri="{FF2B5EF4-FFF2-40B4-BE49-F238E27FC236}">
                <a16:creationId xmlns:a16="http://schemas.microsoft.com/office/drawing/2014/main" id="{66C122C0-304F-D94D-85D1-E662264F5DB9}"/>
              </a:ext>
            </a:extLst>
          </p:cNvPr>
          <p:cNvSpPr>
            <a:spLocks noGrp="1"/>
          </p:cNvSpPr>
          <p:nvPr>
            <p:ph type="body" sz="quarter" idx="14"/>
          </p:nvPr>
        </p:nvSpPr>
        <p:spPr/>
        <p:txBody>
          <a:bodyPr/>
          <a:lstStyle/>
          <a:p>
            <a:r>
              <a:rPr lang="da-DK" sz="1100" dirty="0">
                <a:cs typeface="Arial" panose="020B0604020202020204" pitchFamily="34" charset="0"/>
              </a:rPr>
              <a:t>Jesu menneskeliv, hans karakter og hans livsførelse er kilden til vores forvandling i hans billede.</a:t>
            </a:r>
          </a:p>
          <a:p>
            <a:r>
              <a:rPr lang="da-DK" sz="1100" dirty="0">
                <a:cs typeface="Arial" panose="020B0604020202020204" pitchFamily="34" charset="0"/>
              </a:rPr>
              <a:t>Helligånden virker denne </a:t>
            </a:r>
            <a:r>
              <a:rPr lang="da-DK" sz="1100" dirty="0" err="1">
                <a:cs typeface="Arial" panose="020B0604020202020204" pitchFamily="34" charset="0"/>
              </a:rPr>
              <a:t>forvandlingproces</a:t>
            </a:r>
            <a:r>
              <a:rPr lang="da-DK" sz="1100" dirty="0">
                <a:cs typeface="Arial" panose="020B0604020202020204" pitchFamily="34" charset="0"/>
              </a:rPr>
              <a:t> inde i os.</a:t>
            </a:r>
          </a:p>
          <a:p>
            <a:r>
              <a:rPr lang="da-DK" sz="1100" dirty="0">
                <a:cs typeface="Arial" panose="020B0604020202020204" pitchFamily="34" charset="0"/>
              </a:rPr>
              <a:t>Gud kalder os til at engagere os i et samarbejde med ham.</a:t>
            </a:r>
            <a:r>
              <a:rPr lang="da-DK" dirty="0">
                <a:cs typeface="Arial" panose="020B0604020202020204" pitchFamily="34" charset="0"/>
              </a:rPr>
              <a:t> </a:t>
            </a:r>
          </a:p>
        </p:txBody>
      </p:sp>
      <p:sp>
        <p:nvSpPr>
          <p:cNvPr id="6" name="Text Placeholder 5">
            <a:extLst>
              <a:ext uri="{FF2B5EF4-FFF2-40B4-BE49-F238E27FC236}">
                <a16:creationId xmlns:a16="http://schemas.microsoft.com/office/drawing/2014/main" id="{1E035901-E598-2C48-9830-6C87FF25465C}"/>
              </a:ext>
            </a:extLst>
          </p:cNvPr>
          <p:cNvSpPr>
            <a:spLocks noGrp="1"/>
          </p:cNvSpPr>
          <p:nvPr>
            <p:ph type="body" sz="quarter" idx="15"/>
          </p:nvPr>
        </p:nvSpPr>
        <p:spPr/>
        <p:txBody>
          <a:bodyPr/>
          <a:lstStyle/>
          <a:p>
            <a:r>
              <a:rPr lang="da-DK" altLang="da-DK" sz="1100" dirty="0"/>
              <a:t>Giv nogle eksempler på hvordan vi kan ”blive i Jesus”? </a:t>
            </a:r>
          </a:p>
          <a:p>
            <a:r>
              <a:rPr lang="da-DK" altLang="da-DK" sz="1100" dirty="0"/>
              <a:t>Hvordan virker Helligåndens forvandling i mit liv. Hvad gør Han? Hvad gør jeg?</a:t>
            </a:r>
          </a:p>
          <a:p>
            <a:r>
              <a:rPr lang="da-DK" sz="1100" dirty="0"/>
              <a:t>Læs om Åndens nifoldige frugt i Gal.5:22. Diskutér hvordan de kan udvikles mere i vores liv. Evt. se på dem i tre grupper. De første tre som opadvendt mod Gud, de næste tre, som henvendt imod andre mennesker og de sidste tre, som henvendt til vores eget indre liv.</a:t>
            </a:r>
          </a:p>
        </p:txBody>
      </p:sp>
      <p:sp>
        <p:nvSpPr>
          <p:cNvPr id="7" name="Text Placeholder 6">
            <a:extLst>
              <a:ext uri="{FF2B5EF4-FFF2-40B4-BE49-F238E27FC236}">
                <a16:creationId xmlns:a16="http://schemas.microsoft.com/office/drawing/2014/main" id="{202F2860-175F-7549-8660-270CAD1DA1E1}"/>
              </a:ext>
            </a:extLst>
          </p:cNvPr>
          <p:cNvSpPr>
            <a:spLocks noGrp="1"/>
          </p:cNvSpPr>
          <p:nvPr>
            <p:ph type="body" sz="quarter" idx="16"/>
          </p:nvPr>
        </p:nvSpPr>
        <p:spPr/>
        <p:txBody>
          <a:bodyPr/>
          <a:lstStyle/>
          <a:p>
            <a:r>
              <a:rPr lang="da-DK" sz="1100" dirty="0"/>
              <a:t>Tak Gud fordi vi har ansat et nyt præstepar. Bed om deres indgang og virke i vores menighed og arbejde.</a:t>
            </a:r>
          </a:p>
          <a:p>
            <a:r>
              <a:rPr lang="da-DK" sz="1100" dirty="0"/>
              <a:t>Bed for vores gamle og svage, samt vores seks udsendte i:  NAS, Shan, OM og UMO. Bed for verdens lidende i krig, naturkatastrofer og forfølgelse (specielt i Libyen pt)</a:t>
            </a:r>
          </a:p>
        </p:txBody>
      </p:sp>
      <p:sp>
        <p:nvSpPr>
          <p:cNvPr id="8" name="Text Placeholder 7">
            <a:extLst>
              <a:ext uri="{FF2B5EF4-FFF2-40B4-BE49-F238E27FC236}">
                <a16:creationId xmlns:a16="http://schemas.microsoft.com/office/drawing/2014/main" id="{066335DC-9A39-F64B-B62B-836D36B5FA44}"/>
              </a:ext>
            </a:extLst>
          </p:cNvPr>
          <p:cNvSpPr>
            <a:spLocks noGrp="1"/>
          </p:cNvSpPr>
          <p:nvPr>
            <p:ph type="body" sz="quarter" idx="18"/>
          </p:nvPr>
        </p:nvSpPr>
        <p:spPr/>
        <p:txBody>
          <a:bodyPr/>
          <a:lstStyle/>
          <a:p>
            <a:r>
              <a:rPr lang="da-DK" dirty="0"/>
              <a:t>Lær Gal.5:22 om Helligåndens åndelig frugt udenad.</a:t>
            </a:r>
            <a:br>
              <a:rPr lang="da-DK" dirty="0"/>
            </a:br>
            <a:r>
              <a:rPr lang="da-DK" dirty="0"/>
              <a:t>Meditere over deres mening og udfordring for dit liv. Bed Gud om at udvikle dem alle, hver især, i dit liv.</a:t>
            </a:r>
          </a:p>
        </p:txBody>
      </p:sp>
    </p:spTree>
    <p:extLst>
      <p:ext uri="{BB962C8B-B14F-4D97-AF65-F5344CB8AC3E}">
        <p14:creationId xmlns:p14="http://schemas.microsoft.com/office/powerpoint/2010/main" val="471275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3679</TotalTime>
  <Words>560</Words>
  <Application>Microsoft Macintosh PowerPoint</Application>
  <PresentationFormat>Widescreen</PresentationFormat>
  <Paragraphs>14</Paragraphs>
  <Slides>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Calibri</vt:lpstr>
      <vt:lpstr>Century Gothic</vt:lpstr>
      <vt:lpstr>Verdana</vt:lpstr>
      <vt:lpstr>Wingdings 3</vt:lpstr>
      <vt:lpstr>Wisp</vt:lpstr>
      <vt:lpstr>think-cell Slide</vt:lpstr>
      <vt:lpstr>Helligånden forvandler</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sven.straarup@gmail.com</cp:lastModifiedBy>
  <cp:revision>93</cp:revision>
  <dcterms:created xsi:type="dcterms:W3CDTF">2019-08-19T18:08:22Z</dcterms:created>
  <dcterms:modified xsi:type="dcterms:W3CDTF">2023-04-24T08:31:47Z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