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notesMasterIdLst>
    <p:notesMasterId r:id="rId6"/>
  </p:notesMasterIdLst>
  <p:sldIdLst>
    <p:sldId id="262" r:id="rId5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56" autoAdjust="0"/>
    <p:restoredTop sz="94660"/>
  </p:normalViewPr>
  <p:slideViewPr>
    <p:cSldViewPr snapToGrid="0" showGuides="1">
      <p:cViewPr varScale="1">
        <p:scale>
          <a:sx n="85" d="100"/>
          <a:sy n="85" d="100"/>
        </p:scale>
        <p:origin x="192" y="2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7" d="100"/>
          <a:sy n="67" d="100"/>
        </p:scale>
        <p:origin x="2656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9E8C4A-53E4-0649-9DD3-23670053B41D}" type="datetimeFigureOut">
              <a:rPr lang="da-DK" smtClean="0"/>
              <a:t>07.08.2023</a:t>
            </a:fld>
            <a:endParaRPr lang="da-DK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a-DK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A58CD0-03D5-1443-A041-D553CD11EBBB}" type="slidenum">
              <a:rPr lang="da-DK" smtClean="0"/>
              <a:t>‹#›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709804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A58CD0-03D5-1443-A041-D553CD11EBBB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924110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542F2744-D94F-433D-8220-E9917D3E171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87043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00"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8" name="Object 7" hidden="1">
                        <a:extLst>
                          <a:ext uri="{FF2B5EF4-FFF2-40B4-BE49-F238E27FC236}">
                            <a16:creationId xmlns:a16="http://schemas.microsoft.com/office/drawing/2014/main" id="{542F2744-D94F-433D-8220-E9917D3E171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460C6D27-DC01-4A46-894A-2DAF76D52C8E}"/>
              </a:ext>
            </a:extLst>
          </p:cNvPr>
          <p:cNvSpPr/>
          <p:nvPr userDrawn="1">
            <p:custDataLst>
              <p:tags r:id="rId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/>
            <a:endParaRPr lang="en-US" sz="2400" b="0" i="0" baseline="0" dirty="0">
              <a:latin typeface="Century Gothic" panose="020B0502020202020204" pitchFamily="34" charset="0"/>
              <a:ea typeface="+mj-ea"/>
              <a:cs typeface="+mj-cs"/>
              <a:sym typeface="Century Gothic" panose="020B0502020202020204" pitchFamily="34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C871DCDA-B2C6-4907-95A7-EF48939819A9}"/>
              </a:ext>
            </a:extLst>
          </p:cNvPr>
          <p:cNvSpPr/>
          <p:nvPr userDrawn="1"/>
        </p:nvSpPr>
        <p:spPr>
          <a:xfrm>
            <a:off x="2245521" y="231045"/>
            <a:ext cx="7182594" cy="5072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23104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da-DK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BA5736A-64A9-4631-B17F-79428C6E1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45521" y="231045"/>
            <a:ext cx="7172799" cy="507298"/>
          </a:xfrm>
        </p:spPr>
        <p:txBody>
          <a:bodyPr>
            <a:noAutofit/>
          </a:bodyPr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title </a:t>
            </a:r>
            <a:r>
              <a:rPr lang="en-US" dirty="0" err="1"/>
              <a:t>på</a:t>
            </a:r>
            <a:r>
              <a:rPr lang="en-US" dirty="0"/>
              <a:t> </a:t>
            </a:r>
            <a:r>
              <a:rPr lang="en-US" dirty="0" err="1"/>
              <a:t>prædiken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3BABF9A6-83D8-4508-9CE7-1DE221F3EB19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2275704" y="2121562"/>
            <a:ext cx="4791301" cy="2745789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kort</a:t>
            </a:r>
            <a:r>
              <a:rPr lang="en-US" dirty="0"/>
              <a:t> synopsis </a:t>
            </a:r>
            <a:r>
              <a:rPr lang="en-US" dirty="0" err="1"/>
              <a:t>fra</a:t>
            </a:r>
            <a:r>
              <a:rPr lang="en-US" dirty="0"/>
              <a:t> </a:t>
            </a:r>
            <a:r>
              <a:rPr lang="en-US" dirty="0" err="1"/>
              <a:t>søndagens</a:t>
            </a:r>
            <a:r>
              <a:rPr lang="en-US" dirty="0"/>
              <a:t> </a:t>
            </a:r>
            <a:r>
              <a:rPr lang="en-US" dirty="0" err="1"/>
              <a:t>prædiken</a:t>
            </a:r>
            <a:r>
              <a:rPr lang="en-US" dirty="0"/>
              <a:t> (max 10 </a:t>
            </a:r>
            <a:r>
              <a:rPr lang="en-US" dirty="0" err="1"/>
              <a:t>linjer</a:t>
            </a:r>
            <a:r>
              <a:rPr lang="en-US" dirty="0"/>
              <a:t>)</a:t>
            </a:r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4A0FAA49-9604-4764-8F77-87B46BE89FDE}"/>
              </a:ext>
            </a:extLst>
          </p:cNvPr>
          <p:cNvGrpSpPr/>
          <p:nvPr userDrawn="1"/>
        </p:nvGrpSpPr>
        <p:grpSpPr>
          <a:xfrm>
            <a:off x="9938707" y="195939"/>
            <a:ext cx="1936140" cy="1753137"/>
            <a:chOff x="10069336" y="143691"/>
            <a:chExt cx="1936140" cy="1753137"/>
          </a:xfrm>
        </p:grpSpPr>
        <p:sp>
          <p:nvSpPr>
            <p:cNvPr id="17" name="Freeform 16">
              <a:extLst>
                <a:ext uri="{FF2B5EF4-FFF2-40B4-BE49-F238E27FC236}">
                  <a16:creationId xmlns:a16="http://schemas.microsoft.com/office/drawing/2014/main" id="{7A7FA412-9A11-4318-B347-9A8BDD9CF557}"/>
                </a:ext>
              </a:extLst>
            </p:cNvPr>
            <p:cNvSpPr>
              <a:spLocks/>
            </p:cNvSpPr>
            <p:nvPr/>
          </p:nvSpPr>
          <p:spPr bwMode="gray">
            <a:xfrm>
              <a:off x="10962446" y="143691"/>
              <a:ext cx="1043030" cy="1175785"/>
            </a:xfrm>
            <a:custGeom>
              <a:avLst/>
              <a:gdLst>
                <a:gd name="T0" fmla="*/ 2147483647 w 276"/>
                <a:gd name="T1" fmla="*/ 2147483647 h 340"/>
                <a:gd name="T2" fmla="*/ 2147483647 w 276"/>
                <a:gd name="T3" fmla="*/ 0 h 340"/>
                <a:gd name="T4" fmla="*/ 2147483647 w 276"/>
                <a:gd name="T5" fmla="*/ 0 h 340"/>
                <a:gd name="T6" fmla="*/ 0 w 276"/>
                <a:gd name="T7" fmla="*/ 0 h 340"/>
                <a:gd name="T8" fmla="*/ 2147483647 w 276"/>
                <a:gd name="T9" fmla="*/ 2147483647 h 340"/>
                <a:gd name="T10" fmla="*/ 2147483647 w 276"/>
                <a:gd name="T11" fmla="*/ 2147483647 h 340"/>
                <a:gd name="T12" fmla="*/ 2147483647 w 276"/>
                <a:gd name="T13" fmla="*/ 2147483647 h 340"/>
                <a:gd name="T14" fmla="*/ 2147483647 w 276"/>
                <a:gd name="T15" fmla="*/ 2147483647 h 340"/>
                <a:gd name="T16" fmla="*/ 2147483647 w 276"/>
                <a:gd name="T17" fmla="*/ 2147483647 h 340"/>
                <a:gd name="T18" fmla="*/ 2147483647 w 276"/>
                <a:gd name="T19" fmla="*/ 2147483647 h 340"/>
                <a:gd name="T20" fmla="*/ 2147483647 w 276"/>
                <a:gd name="T21" fmla="*/ 2147483647 h 340"/>
                <a:gd name="T22" fmla="*/ 2147483647 w 276"/>
                <a:gd name="T23" fmla="*/ 2147483647 h 340"/>
                <a:gd name="T24" fmla="*/ 2147483647 w 276"/>
                <a:gd name="T25" fmla="*/ 2147483647 h 340"/>
                <a:gd name="T26" fmla="*/ 2147483647 w 276"/>
                <a:gd name="T27" fmla="*/ 2147483647 h 340"/>
                <a:gd name="T28" fmla="*/ 2147483647 w 276"/>
                <a:gd name="T29" fmla="*/ 2147483647 h 340"/>
                <a:gd name="T30" fmla="*/ 2147483647 w 276"/>
                <a:gd name="T31" fmla="*/ 2147483647 h 340"/>
                <a:gd name="T32" fmla="*/ 2147483647 w 276"/>
                <a:gd name="T33" fmla="*/ 2147483647 h 340"/>
                <a:gd name="T34" fmla="*/ 2147483647 w 276"/>
                <a:gd name="T35" fmla="*/ 2147483647 h 340"/>
                <a:gd name="T36" fmla="*/ 2147483647 w 276"/>
                <a:gd name="T37" fmla="*/ 2147483647 h 340"/>
                <a:gd name="T38" fmla="*/ 2147483647 w 276"/>
                <a:gd name="T39" fmla="*/ 2147483647 h 340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276" h="340">
                  <a:moveTo>
                    <a:pt x="131" y="31"/>
                  </a:moveTo>
                  <a:cubicBezTo>
                    <a:pt x="96" y="11"/>
                    <a:pt x="59" y="1"/>
                    <a:pt x="21" y="0"/>
                  </a:cubicBezTo>
                  <a:cubicBezTo>
                    <a:pt x="15" y="0"/>
                    <a:pt x="9" y="0"/>
                    <a:pt x="3" y="0"/>
                  </a:cubicBezTo>
                  <a:cubicBezTo>
                    <a:pt x="2" y="0"/>
                    <a:pt x="1" y="0"/>
                    <a:pt x="0" y="0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21" y="25"/>
                    <a:pt x="21" y="25"/>
                    <a:pt x="21" y="25"/>
                  </a:cubicBezTo>
                  <a:cubicBezTo>
                    <a:pt x="55" y="65"/>
                    <a:pt x="55" y="65"/>
                    <a:pt x="55" y="65"/>
                  </a:cubicBezTo>
                  <a:cubicBezTo>
                    <a:pt x="21" y="105"/>
                    <a:pt x="21" y="105"/>
                    <a:pt x="21" y="105"/>
                  </a:cubicBezTo>
                  <a:cubicBezTo>
                    <a:pt x="10" y="118"/>
                    <a:pt x="10" y="118"/>
                    <a:pt x="10" y="118"/>
                  </a:cubicBezTo>
                  <a:cubicBezTo>
                    <a:pt x="10" y="118"/>
                    <a:pt x="11" y="118"/>
                    <a:pt x="12" y="118"/>
                  </a:cubicBezTo>
                  <a:cubicBezTo>
                    <a:pt x="15" y="118"/>
                    <a:pt x="18" y="118"/>
                    <a:pt x="21" y="118"/>
                  </a:cubicBezTo>
                  <a:cubicBezTo>
                    <a:pt x="83" y="123"/>
                    <a:pt x="131" y="175"/>
                    <a:pt x="131" y="238"/>
                  </a:cubicBezTo>
                  <a:cubicBezTo>
                    <a:pt x="131" y="249"/>
                    <a:pt x="130" y="259"/>
                    <a:pt x="127" y="269"/>
                  </a:cubicBezTo>
                  <a:cubicBezTo>
                    <a:pt x="130" y="279"/>
                    <a:pt x="134" y="289"/>
                    <a:pt x="138" y="299"/>
                  </a:cubicBezTo>
                  <a:cubicBezTo>
                    <a:pt x="141" y="309"/>
                    <a:pt x="145" y="319"/>
                    <a:pt x="147" y="326"/>
                  </a:cubicBezTo>
                  <a:cubicBezTo>
                    <a:pt x="150" y="333"/>
                    <a:pt x="151" y="338"/>
                    <a:pt x="152" y="340"/>
                  </a:cubicBezTo>
                  <a:cubicBezTo>
                    <a:pt x="155" y="340"/>
                    <a:pt x="160" y="339"/>
                    <a:pt x="167" y="338"/>
                  </a:cubicBezTo>
                  <a:cubicBezTo>
                    <a:pt x="175" y="336"/>
                    <a:pt x="185" y="334"/>
                    <a:pt x="195" y="332"/>
                  </a:cubicBezTo>
                  <a:cubicBezTo>
                    <a:pt x="208" y="330"/>
                    <a:pt x="221" y="328"/>
                    <a:pt x="233" y="326"/>
                  </a:cubicBezTo>
                  <a:cubicBezTo>
                    <a:pt x="276" y="218"/>
                    <a:pt x="235" y="91"/>
                    <a:pt x="131" y="31"/>
                  </a:cubicBezTo>
                  <a:close/>
                </a:path>
              </a:pathLst>
            </a:custGeom>
            <a:solidFill>
              <a:schemeClr val="accent3"/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8" name="Freeform 17">
              <a:extLst>
                <a:ext uri="{FF2B5EF4-FFF2-40B4-BE49-F238E27FC236}">
                  <a16:creationId xmlns:a16="http://schemas.microsoft.com/office/drawing/2014/main" id="{6E9A83E1-3557-4B5A-B9C6-99830CEAC4F8}"/>
                </a:ext>
              </a:extLst>
            </p:cNvPr>
            <p:cNvSpPr>
              <a:spLocks/>
            </p:cNvSpPr>
            <p:nvPr/>
          </p:nvSpPr>
          <p:spPr bwMode="gray">
            <a:xfrm>
              <a:off x="10069336" y="153060"/>
              <a:ext cx="1008433" cy="1257762"/>
            </a:xfrm>
            <a:custGeom>
              <a:avLst/>
              <a:gdLst>
                <a:gd name="T0" fmla="*/ 2147483647 w 267"/>
                <a:gd name="T1" fmla="*/ 2147483647 h 365"/>
                <a:gd name="T2" fmla="*/ 2147483647 w 267"/>
                <a:gd name="T3" fmla="*/ 2147483647 h 365"/>
                <a:gd name="T4" fmla="*/ 2147483647 w 267"/>
                <a:gd name="T5" fmla="*/ 0 h 365"/>
                <a:gd name="T6" fmla="*/ 2147483647 w 267"/>
                <a:gd name="T7" fmla="*/ 2147483647 h 365"/>
                <a:gd name="T8" fmla="*/ 2147483647 w 267"/>
                <a:gd name="T9" fmla="*/ 2147483647 h 365"/>
                <a:gd name="T10" fmla="*/ 2147483647 w 267"/>
                <a:gd name="T11" fmla="*/ 2147483647 h 365"/>
                <a:gd name="T12" fmla="*/ 2147483647 w 267"/>
                <a:gd name="T13" fmla="*/ 2147483647 h 365"/>
                <a:gd name="T14" fmla="*/ 2147483647 w 267"/>
                <a:gd name="T15" fmla="*/ 2147483647 h 365"/>
                <a:gd name="T16" fmla="*/ 2147483647 w 267"/>
                <a:gd name="T17" fmla="*/ 2147483647 h 365"/>
                <a:gd name="T18" fmla="*/ 2147483647 w 267"/>
                <a:gd name="T19" fmla="*/ 2147483647 h 365"/>
                <a:gd name="T20" fmla="*/ 2147483647 w 267"/>
                <a:gd name="T21" fmla="*/ 2147483647 h 365"/>
                <a:gd name="T22" fmla="*/ 2147483647 w 267"/>
                <a:gd name="T23" fmla="*/ 2147483647 h 365"/>
                <a:gd name="T24" fmla="*/ 2147483647 w 267"/>
                <a:gd name="T25" fmla="*/ 2147483647 h 365"/>
                <a:gd name="T26" fmla="*/ 2147483647 w 267"/>
                <a:gd name="T27" fmla="*/ 2147483647 h 365"/>
                <a:gd name="T28" fmla="*/ 2147483647 w 267"/>
                <a:gd name="T29" fmla="*/ 2147483647 h 365"/>
                <a:gd name="T30" fmla="*/ 2147483647 w 267"/>
                <a:gd name="T31" fmla="*/ 2147483647 h 365"/>
                <a:gd name="T32" fmla="*/ 2147483647 w 267"/>
                <a:gd name="T33" fmla="*/ 2147483647 h 365"/>
                <a:gd name="T34" fmla="*/ 2147483647 w 267"/>
                <a:gd name="T35" fmla="*/ 2147483647 h 365"/>
                <a:gd name="T36" fmla="*/ 2147483647 w 267"/>
                <a:gd name="T37" fmla="*/ 2147483647 h 365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</a:gdLst>
              <a:ahLst/>
              <a:cxnLst>
                <a:cxn ang="T38">
                  <a:pos x="T0" y="T1"/>
                </a:cxn>
                <a:cxn ang="T39">
                  <a:pos x="T2" y="T3"/>
                </a:cxn>
                <a:cxn ang="T40">
                  <a:pos x="T4" y="T5"/>
                </a:cxn>
                <a:cxn ang="T41">
                  <a:pos x="T6" y="T7"/>
                </a:cxn>
                <a:cxn ang="T42">
                  <a:pos x="T8" y="T9"/>
                </a:cxn>
                <a:cxn ang="T43">
                  <a:pos x="T10" y="T11"/>
                </a:cxn>
                <a:cxn ang="T44">
                  <a:pos x="T12" y="T13"/>
                </a:cxn>
                <a:cxn ang="T45">
                  <a:pos x="T14" y="T15"/>
                </a:cxn>
                <a:cxn ang="T46">
                  <a:pos x="T16" y="T17"/>
                </a:cxn>
                <a:cxn ang="T47">
                  <a:pos x="T18" y="T19"/>
                </a:cxn>
                <a:cxn ang="T48">
                  <a:pos x="T20" y="T21"/>
                </a:cxn>
                <a:cxn ang="T49">
                  <a:pos x="T22" y="T23"/>
                </a:cxn>
                <a:cxn ang="T50">
                  <a:pos x="T24" y="T25"/>
                </a:cxn>
                <a:cxn ang="T51">
                  <a:pos x="T26" y="T27"/>
                </a:cxn>
                <a:cxn ang="T52">
                  <a:pos x="T28" y="T29"/>
                </a:cxn>
                <a:cxn ang="T53">
                  <a:pos x="T30" y="T31"/>
                </a:cxn>
                <a:cxn ang="T54">
                  <a:pos x="T32" y="T33"/>
                </a:cxn>
                <a:cxn ang="T55">
                  <a:pos x="T34" y="T35"/>
                </a:cxn>
                <a:cxn ang="T56">
                  <a:pos x="T36" y="T37"/>
                </a:cxn>
              </a:cxnLst>
              <a:rect l="0" t="0" r="r" b="b"/>
              <a:pathLst>
                <a:path w="267" h="365">
                  <a:moveTo>
                    <a:pt x="257" y="51"/>
                  </a:moveTo>
                  <a:cubicBezTo>
                    <a:pt x="252" y="45"/>
                    <a:pt x="246" y="38"/>
                    <a:pt x="239" y="30"/>
                  </a:cubicBezTo>
                  <a:cubicBezTo>
                    <a:pt x="231" y="20"/>
                    <a:pt x="222" y="9"/>
                    <a:pt x="214" y="0"/>
                  </a:cubicBezTo>
                  <a:cubicBezTo>
                    <a:pt x="144" y="10"/>
                    <a:pt x="80" y="51"/>
                    <a:pt x="42" y="117"/>
                  </a:cubicBezTo>
                  <a:cubicBezTo>
                    <a:pt x="0" y="190"/>
                    <a:pt x="1" y="276"/>
                    <a:pt x="38" y="346"/>
                  </a:cubicBezTo>
                  <a:cubicBezTo>
                    <a:pt x="40" y="352"/>
                    <a:pt x="43" y="357"/>
                    <a:pt x="47" y="362"/>
                  </a:cubicBezTo>
                  <a:cubicBezTo>
                    <a:pt x="47" y="363"/>
                    <a:pt x="48" y="364"/>
                    <a:pt x="48" y="365"/>
                  </a:cubicBezTo>
                  <a:cubicBezTo>
                    <a:pt x="50" y="361"/>
                    <a:pt x="50" y="361"/>
                    <a:pt x="50" y="361"/>
                  </a:cubicBezTo>
                  <a:cubicBezTo>
                    <a:pt x="59" y="334"/>
                    <a:pt x="59" y="334"/>
                    <a:pt x="59" y="334"/>
                  </a:cubicBezTo>
                  <a:cubicBezTo>
                    <a:pt x="77" y="284"/>
                    <a:pt x="77" y="284"/>
                    <a:pt x="77" y="284"/>
                  </a:cubicBezTo>
                  <a:cubicBezTo>
                    <a:pt x="128" y="294"/>
                    <a:pt x="128" y="294"/>
                    <a:pt x="128" y="294"/>
                  </a:cubicBezTo>
                  <a:cubicBezTo>
                    <a:pt x="146" y="297"/>
                    <a:pt x="146" y="297"/>
                    <a:pt x="146" y="297"/>
                  </a:cubicBezTo>
                  <a:cubicBezTo>
                    <a:pt x="144" y="294"/>
                    <a:pt x="142" y="291"/>
                    <a:pt x="140" y="287"/>
                  </a:cubicBezTo>
                  <a:cubicBezTo>
                    <a:pt x="133" y="272"/>
                    <a:pt x="128" y="254"/>
                    <a:pt x="128" y="236"/>
                  </a:cubicBezTo>
                  <a:cubicBezTo>
                    <a:pt x="128" y="180"/>
                    <a:pt x="167" y="133"/>
                    <a:pt x="218" y="120"/>
                  </a:cubicBezTo>
                  <a:cubicBezTo>
                    <a:pt x="225" y="112"/>
                    <a:pt x="232" y="104"/>
                    <a:pt x="239" y="96"/>
                  </a:cubicBezTo>
                  <a:cubicBezTo>
                    <a:pt x="246" y="88"/>
                    <a:pt x="252" y="80"/>
                    <a:pt x="257" y="74"/>
                  </a:cubicBezTo>
                  <a:cubicBezTo>
                    <a:pt x="262" y="69"/>
                    <a:pt x="265" y="65"/>
                    <a:pt x="267" y="63"/>
                  </a:cubicBezTo>
                  <a:cubicBezTo>
                    <a:pt x="265" y="61"/>
                    <a:pt x="262" y="57"/>
                    <a:pt x="257" y="51"/>
                  </a:cubicBezTo>
                  <a:close/>
                </a:path>
              </a:pathLst>
            </a:custGeom>
            <a:solidFill>
              <a:schemeClr val="bg1">
                <a:lumMod val="65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19" name="Freeform 18">
              <a:extLst>
                <a:ext uri="{FF2B5EF4-FFF2-40B4-BE49-F238E27FC236}">
                  <a16:creationId xmlns:a16="http://schemas.microsoft.com/office/drawing/2014/main" id="{BB04A1A1-3326-411B-896C-1E030E5C6351}"/>
                </a:ext>
              </a:extLst>
            </p:cNvPr>
            <p:cNvSpPr>
              <a:spLocks/>
            </p:cNvSpPr>
            <p:nvPr/>
          </p:nvSpPr>
          <p:spPr bwMode="gray">
            <a:xfrm>
              <a:off x="10301263" y="1162548"/>
              <a:ext cx="1504320" cy="734280"/>
            </a:xfrm>
            <a:custGeom>
              <a:avLst/>
              <a:gdLst>
                <a:gd name="T0" fmla="*/ 2147483647 w 398"/>
                <a:gd name="T1" fmla="*/ 2147483647 h 212"/>
                <a:gd name="T2" fmla="*/ 2147483647 w 398"/>
                <a:gd name="T3" fmla="*/ 2147483647 h 212"/>
                <a:gd name="T4" fmla="*/ 2147483647 w 398"/>
                <a:gd name="T5" fmla="*/ 2147483647 h 212"/>
                <a:gd name="T6" fmla="*/ 2147483647 w 398"/>
                <a:gd name="T7" fmla="*/ 2147483647 h 212"/>
                <a:gd name="T8" fmla="*/ 2147483647 w 398"/>
                <a:gd name="T9" fmla="*/ 0 h 212"/>
                <a:gd name="T10" fmla="*/ 2147483647 w 398"/>
                <a:gd name="T11" fmla="*/ 2147483647 h 212"/>
                <a:gd name="T12" fmla="*/ 2147483647 w 398"/>
                <a:gd name="T13" fmla="*/ 2147483647 h 212"/>
                <a:gd name="T14" fmla="*/ 2147483647 w 398"/>
                <a:gd name="T15" fmla="*/ 2147483647 h 212"/>
                <a:gd name="T16" fmla="*/ 2147483647 w 398"/>
                <a:gd name="T17" fmla="*/ 2147483647 h 212"/>
                <a:gd name="T18" fmla="*/ 2147483647 w 398"/>
                <a:gd name="T19" fmla="*/ 2147483647 h 212"/>
                <a:gd name="T20" fmla="*/ 2147483647 w 398"/>
                <a:gd name="T21" fmla="*/ 2147483647 h 212"/>
                <a:gd name="T22" fmla="*/ 2147483647 w 398"/>
                <a:gd name="T23" fmla="*/ 2147483647 h 212"/>
                <a:gd name="T24" fmla="*/ 2147483647 w 398"/>
                <a:gd name="T25" fmla="*/ 2147483647 h 212"/>
                <a:gd name="T26" fmla="*/ 0 w 398"/>
                <a:gd name="T27" fmla="*/ 2147483647 h 212"/>
                <a:gd name="T28" fmla="*/ 2147483647 w 398"/>
                <a:gd name="T29" fmla="*/ 2147483647 h 212"/>
                <a:gd name="T30" fmla="*/ 2147483647 w 398"/>
                <a:gd name="T31" fmla="*/ 2147483647 h 212"/>
                <a:gd name="T32" fmla="*/ 2147483647 w 398"/>
                <a:gd name="T33" fmla="*/ 2147483647 h 212"/>
                <a:gd name="T34" fmla="*/ 2147483647 w 398"/>
                <a:gd name="T35" fmla="*/ 2147483647 h 212"/>
                <a:gd name="T36" fmla="*/ 2147483647 w 398"/>
                <a:gd name="T37" fmla="*/ 2147483647 h 212"/>
                <a:gd name="T38" fmla="*/ 2147483647 w 398"/>
                <a:gd name="T39" fmla="*/ 2147483647 h 212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</a:gdLst>
              <a:ahLst/>
              <a:cxnLst>
                <a:cxn ang="T40">
                  <a:pos x="T0" y="T1"/>
                </a:cxn>
                <a:cxn ang="T41">
                  <a:pos x="T2" y="T3"/>
                </a:cxn>
                <a:cxn ang="T42">
                  <a:pos x="T4" y="T5"/>
                </a:cxn>
                <a:cxn ang="T43">
                  <a:pos x="T6" y="T7"/>
                </a:cxn>
                <a:cxn ang="T44">
                  <a:pos x="T8" y="T9"/>
                </a:cxn>
                <a:cxn ang="T45">
                  <a:pos x="T10" y="T11"/>
                </a:cxn>
                <a:cxn ang="T46">
                  <a:pos x="T12" y="T13"/>
                </a:cxn>
                <a:cxn ang="T47">
                  <a:pos x="T14" y="T15"/>
                </a:cxn>
                <a:cxn ang="T48">
                  <a:pos x="T16" y="T17"/>
                </a:cxn>
                <a:cxn ang="T49">
                  <a:pos x="T18" y="T19"/>
                </a:cxn>
                <a:cxn ang="T50">
                  <a:pos x="T20" y="T21"/>
                </a:cxn>
                <a:cxn ang="T51">
                  <a:pos x="T22" y="T23"/>
                </a:cxn>
                <a:cxn ang="T52">
                  <a:pos x="T24" y="T25"/>
                </a:cxn>
                <a:cxn ang="T53">
                  <a:pos x="T26" y="T27"/>
                </a:cxn>
                <a:cxn ang="T54">
                  <a:pos x="T28" y="T29"/>
                </a:cxn>
                <a:cxn ang="T55">
                  <a:pos x="T30" y="T31"/>
                </a:cxn>
                <a:cxn ang="T56">
                  <a:pos x="T32" y="T33"/>
                </a:cxn>
                <a:cxn ang="T57">
                  <a:pos x="T34" y="T35"/>
                </a:cxn>
                <a:cxn ang="T58">
                  <a:pos x="T36" y="T37"/>
                </a:cxn>
                <a:cxn ang="T59">
                  <a:pos x="T38" y="T39"/>
                </a:cxn>
              </a:cxnLst>
              <a:rect l="0" t="0" r="r" b="b"/>
              <a:pathLst>
                <a:path w="398" h="212">
                  <a:moveTo>
                    <a:pt x="395" y="52"/>
                  </a:moveTo>
                  <a:cubicBezTo>
                    <a:pt x="367" y="57"/>
                    <a:pt x="367" y="57"/>
                    <a:pt x="367" y="57"/>
                  </a:cubicBezTo>
                  <a:cubicBezTo>
                    <a:pt x="315" y="66"/>
                    <a:pt x="315" y="66"/>
                    <a:pt x="315" y="66"/>
                  </a:cubicBezTo>
                  <a:cubicBezTo>
                    <a:pt x="298" y="17"/>
                    <a:pt x="298" y="17"/>
                    <a:pt x="298" y="17"/>
                  </a:cubicBezTo>
                  <a:cubicBezTo>
                    <a:pt x="292" y="0"/>
                    <a:pt x="292" y="0"/>
                    <a:pt x="292" y="0"/>
                  </a:cubicBezTo>
                  <a:cubicBezTo>
                    <a:pt x="290" y="3"/>
                    <a:pt x="288" y="7"/>
                    <a:pt x="285" y="10"/>
                  </a:cubicBezTo>
                  <a:cubicBezTo>
                    <a:pt x="264" y="41"/>
                    <a:pt x="228" y="62"/>
                    <a:pt x="187" y="62"/>
                  </a:cubicBezTo>
                  <a:cubicBezTo>
                    <a:pt x="153" y="62"/>
                    <a:pt x="123" y="48"/>
                    <a:pt x="101" y="26"/>
                  </a:cubicBezTo>
                  <a:cubicBezTo>
                    <a:pt x="92" y="24"/>
                    <a:pt x="81" y="22"/>
                    <a:pt x="71" y="20"/>
                  </a:cubicBezTo>
                  <a:cubicBezTo>
                    <a:pt x="60" y="18"/>
                    <a:pt x="51" y="17"/>
                    <a:pt x="43" y="15"/>
                  </a:cubicBezTo>
                  <a:cubicBezTo>
                    <a:pt x="36" y="14"/>
                    <a:pt x="31" y="13"/>
                    <a:pt x="28" y="12"/>
                  </a:cubicBezTo>
                  <a:cubicBezTo>
                    <a:pt x="27" y="15"/>
                    <a:pt x="25" y="20"/>
                    <a:pt x="23" y="27"/>
                  </a:cubicBezTo>
                  <a:cubicBezTo>
                    <a:pt x="20" y="34"/>
                    <a:pt x="17" y="43"/>
                    <a:pt x="13" y="53"/>
                  </a:cubicBezTo>
                  <a:cubicBezTo>
                    <a:pt x="9" y="66"/>
                    <a:pt x="4" y="79"/>
                    <a:pt x="0" y="90"/>
                  </a:cubicBezTo>
                  <a:cubicBezTo>
                    <a:pt x="18" y="113"/>
                    <a:pt x="41" y="133"/>
                    <a:pt x="68" y="148"/>
                  </a:cubicBezTo>
                  <a:cubicBezTo>
                    <a:pt x="179" y="212"/>
                    <a:pt x="320" y="177"/>
                    <a:pt x="388" y="69"/>
                  </a:cubicBezTo>
                  <a:cubicBezTo>
                    <a:pt x="390" y="67"/>
                    <a:pt x="391" y="64"/>
                    <a:pt x="393" y="61"/>
                  </a:cubicBezTo>
                  <a:cubicBezTo>
                    <a:pt x="394" y="59"/>
                    <a:pt x="396" y="56"/>
                    <a:pt x="397" y="53"/>
                  </a:cubicBezTo>
                  <a:cubicBezTo>
                    <a:pt x="398" y="52"/>
                    <a:pt x="398" y="52"/>
                    <a:pt x="398" y="51"/>
                  </a:cubicBezTo>
                  <a:lnTo>
                    <a:pt x="395" y="52"/>
                  </a:ln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 w="19050">
              <a:solidFill>
                <a:srgbClr val="FFFFFF"/>
              </a:solidFill>
              <a:round/>
              <a:headEnd/>
              <a:tailEnd/>
            </a:ln>
          </p:spPr>
          <p:txBody>
            <a:bodyPr lIns="82287" tIns="41143" rIns="82287" bIns="41143"/>
            <a:lstStyle/>
            <a:p>
              <a:endParaRPr lang="en-US" dirty="0"/>
            </a:p>
          </p:txBody>
        </p:sp>
        <p:sp>
          <p:nvSpPr>
            <p:cNvPr id="20" name="WordArt 24">
              <a:extLst>
                <a:ext uri="{FF2B5EF4-FFF2-40B4-BE49-F238E27FC236}">
                  <a16:creationId xmlns:a16="http://schemas.microsoft.com/office/drawing/2014/main" id="{DB4BFFC0-143F-41A9-9FD9-1166CD22BEE9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3704469">
              <a:off x="10394272" y="255192"/>
              <a:ext cx="1136519" cy="1485585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FÆLLESSKAB</a:t>
              </a:r>
            </a:p>
          </p:txBody>
        </p:sp>
        <p:sp>
          <p:nvSpPr>
            <p:cNvPr id="21" name="WordArt 24">
              <a:extLst>
                <a:ext uri="{FF2B5EF4-FFF2-40B4-BE49-F238E27FC236}">
                  <a16:creationId xmlns:a16="http://schemas.microsoft.com/office/drawing/2014/main" id="{AB8A1F67-DFB5-460F-AC2D-EDE377895286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2676950">
              <a:off x="10486224" y="233894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VÆKST          </a:t>
              </a:r>
            </a:p>
          </p:txBody>
        </p:sp>
        <p:sp>
          <p:nvSpPr>
            <p:cNvPr id="22" name="WordArt 24">
              <a:extLst>
                <a:ext uri="{FF2B5EF4-FFF2-40B4-BE49-F238E27FC236}">
                  <a16:creationId xmlns:a16="http://schemas.microsoft.com/office/drawing/2014/main" id="{CA81F58B-A9DB-4B2A-9B58-9B81647E174A}"/>
                </a:ext>
              </a:extLst>
            </p:cNvPr>
            <p:cNvSpPr>
              <a:spLocks noChangeArrowheads="1" noChangeShapeType="1" noTextEdit="1"/>
            </p:cNvSpPr>
            <p:nvPr/>
          </p:nvSpPr>
          <p:spPr bwMode="gray">
            <a:xfrm rot="19047587">
              <a:off x="10423086" y="364237"/>
              <a:ext cx="1243526" cy="1357748"/>
            </a:xfrm>
            <a:prstGeom prst="rect">
              <a:avLst/>
            </a:prstGeom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spcFirstLastPara="1" wrap="none" fromWordArt="1">
              <a:prstTxWarp prst="textArchUp">
                <a:avLst>
                  <a:gd name="adj" fmla="val 13433394"/>
                </a:avLst>
              </a:prstTxWarp>
            </a:bodyPr>
            <a:lstStyle/>
            <a:p>
              <a:pPr algn="ctr"/>
              <a:r>
                <a:rPr lang="en-US" sz="3200" b="1" kern="10" dirty="0">
                  <a:solidFill>
                    <a:schemeClr val="bg1"/>
                  </a:solidFill>
                  <a:latin typeface="Verdana"/>
                  <a:ea typeface="Verdana"/>
                  <a:cs typeface="Verdana"/>
                </a:rPr>
                <a:t>TJENESTE     </a:t>
              </a:r>
            </a:p>
          </p:txBody>
        </p:sp>
      </p:grpSp>
      <p:sp>
        <p:nvSpPr>
          <p:cNvPr id="26" name="Text Placeholder 25">
            <a:extLst>
              <a:ext uri="{FF2B5EF4-FFF2-40B4-BE49-F238E27FC236}">
                <a16:creationId xmlns:a16="http://schemas.microsoft.com/office/drawing/2014/main" id="{76809944-5025-42DA-9C57-510D463F97FB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275703" y="966681"/>
            <a:ext cx="4791301" cy="901370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bibelvers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A7EBD15-3710-4757-8C7C-4E8D2DAB9C03}"/>
              </a:ext>
            </a:extLst>
          </p:cNvPr>
          <p:cNvSpPr txBox="1"/>
          <p:nvPr userDrawn="1"/>
        </p:nvSpPr>
        <p:spPr>
          <a:xfrm>
            <a:off x="1114229" y="940554"/>
            <a:ext cx="1081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BIBELEN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FA676990-17C5-4C35-A28A-5D4506BCA71C}"/>
              </a:ext>
            </a:extLst>
          </p:cNvPr>
          <p:cNvSpPr txBox="1"/>
          <p:nvPr userDrawn="1"/>
        </p:nvSpPr>
        <p:spPr>
          <a:xfrm>
            <a:off x="927464" y="2111854"/>
            <a:ext cx="1276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SYNOPSIS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4910D69F-62B4-4FBF-A373-8817F41DC170}"/>
              </a:ext>
            </a:extLst>
          </p:cNvPr>
          <p:cNvSpPr txBox="1"/>
          <p:nvPr userDrawn="1"/>
        </p:nvSpPr>
        <p:spPr>
          <a:xfrm>
            <a:off x="104504" y="284693"/>
            <a:ext cx="13800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2000" b="1" dirty="0">
                <a:solidFill>
                  <a:schemeClr val="bg1"/>
                </a:solidFill>
              </a:rPr>
              <a:t>NETVÆRK</a:t>
            </a:r>
          </a:p>
        </p:txBody>
      </p:sp>
      <p:sp>
        <p:nvSpPr>
          <p:cNvPr id="30" name="Text Placeholder 25">
            <a:extLst>
              <a:ext uri="{FF2B5EF4-FFF2-40B4-BE49-F238E27FC236}">
                <a16:creationId xmlns:a16="http://schemas.microsoft.com/office/drawing/2014/main" id="{105AF334-8E54-4378-B1F2-54A01738B252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275702" y="5203218"/>
            <a:ext cx="4791301" cy="1180421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050"/>
            </a:lvl4pPr>
            <a:lvl5pPr>
              <a:defRPr sz="105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konklusion</a:t>
            </a:r>
            <a:endParaRPr lang="en-US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4F4696E6-14D8-40D7-8BCD-63944E57845D}"/>
              </a:ext>
            </a:extLst>
          </p:cNvPr>
          <p:cNvSpPr txBox="1"/>
          <p:nvPr userDrawn="1"/>
        </p:nvSpPr>
        <p:spPr>
          <a:xfrm>
            <a:off x="561703" y="5190552"/>
            <a:ext cx="1712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KONKLUSION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9DD379DD-8B52-4D3C-8DA8-30FF67B6786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236825" y="2122991"/>
            <a:ext cx="4768651" cy="1596211"/>
          </a:xfrm>
        </p:spPr>
        <p:txBody>
          <a:bodyPr>
            <a:no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Tx/>
              <a:buFont typeface="Wingdings 3" charset="2"/>
              <a:buChar char=""/>
              <a:tabLst/>
              <a:defRPr/>
            </a:pPr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3-5 </a:t>
            </a:r>
            <a:r>
              <a:rPr lang="en-US" dirty="0" err="1"/>
              <a:t>spørgsmål</a:t>
            </a:r>
            <a:r>
              <a:rPr lang="en-US" dirty="0"/>
              <a:t> </a:t>
            </a:r>
            <a:r>
              <a:rPr lang="en-US" dirty="0" err="1"/>
              <a:t>til</a:t>
            </a:r>
            <a:r>
              <a:rPr lang="en-US" dirty="0"/>
              <a:t> </a:t>
            </a:r>
            <a:r>
              <a:rPr lang="da-DK" sz="1400" dirty="0">
                <a:solidFill>
                  <a:schemeClr val="accent3">
                    <a:lumMod val="50000"/>
                  </a:schemeClr>
                </a:solidFill>
              </a:rPr>
              <a:t>prædikenen (fokus på hvordan emnet er relevant til folks liv)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A657FF5-98BF-4287-B350-A09B4B1464E6}"/>
              </a:ext>
            </a:extLst>
          </p:cNvPr>
          <p:cNvSpPr txBox="1"/>
          <p:nvPr userDrawn="1"/>
        </p:nvSpPr>
        <p:spPr>
          <a:xfrm>
            <a:off x="7179868" y="1723345"/>
            <a:ext cx="18073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DISKUSSION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5D2D096C-EA8D-4ADC-ADDF-D6B0AA90BB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240301" y="5316547"/>
            <a:ext cx="4791301" cy="1074284"/>
          </a:xfrm>
        </p:spPr>
        <p:txBody>
          <a:bodyPr>
            <a:noAutofit/>
          </a:bodyPr>
          <a:lstStyle>
            <a:lvl1pPr>
              <a:defRPr sz="1200"/>
            </a:lvl1pPr>
            <a:lvl2pPr>
              <a:defRPr sz="1100"/>
            </a:lvl2pPr>
            <a:lvl3pPr>
              <a:defRPr sz="11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bønneemner</a:t>
            </a:r>
            <a:r>
              <a:rPr lang="en-US" dirty="0"/>
              <a:t> </a:t>
            </a:r>
            <a:r>
              <a:rPr lang="en-US" dirty="0" err="1"/>
              <a:t>og</a:t>
            </a:r>
            <a:r>
              <a:rPr lang="en-US" dirty="0"/>
              <a:t> </a:t>
            </a:r>
            <a:r>
              <a:rPr lang="en-US" dirty="0" err="1"/>
              <a:t>generelle</a:t>
            </a:r>
            <a:r>
              <a:rPr lang="en-US" dirty="0"/>
              <a:t> </a:t>
            </a:r>
            <a:r>
              <a:rPr lang="en-US" dirty="0" err="1"/>
              <a:t>informationer</a:t>
            </a:r>
            <a:endParaRPr lang="en-US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D8799E4-234A-419C-A00C-FBB2E0E31666}"/>
              </a:ext>
            </a:extLst>
          </p:cNvPr>
          <p:cNvSpPr txBox="1"/>
          <p:nvPr userDrawn="1"/>
        </p:nvSpPr>
        <p:spPr>
          <a:xfrm>
            <a:off x="7174986" y="4944095"/>
            <a:ext cx="47686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BØN &amp; PRAKTISKE INFORMATIONER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55541198-DC5D-4E2E-839E-4AC769E6A32B}"/>
              </a:ext>
            </a:extLst>
          </p:cNvPr>
          <p:cNvSpPr/>
          <p:nvPr userDrawn="1"/>
        </p:nvSpPr>
        <p:spPr>
          <a:xfrm>
            <a:off x="2273965" y="940555"/>
            <a:ext cx="4791301" cy="927496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3F3262FC-B2A2-4BA4-9983-F5C36EFFDBAE}"/>
              </a:ext>
            </a:extLst>
          </p:cNvPr>
          <p:cNvSpPr/>
          <p:nvPr userDrawn="1"/>
        </p:nvSpPr>
        <p:spPr>
          <a:xfrm>
            <a:off x="2273966" y="2109382"/>
            <a:ext cx="4791301" cy="2757969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C527F07C-D619-4C7F-B8C2-E1B1CB33A36A}"/>
              </a:ext>
            </a:extLst>
          </p:cNvPr>
          <p:cNvSpPr/>
          <p:nvPr userDrawn="1"/>
        </p:nvSpPr>
        <p:spPr>
          <a:xfrm>
            <a:off x="2273965" y="5203220"/>
            <a:ext cx="4791301" cy="1180420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5AD13DAA-787A-4865-A532-7D3746FF3CB9}"/>
              </a:ext>
            </a:extLst>
          </p:cNvPr>
          <p:cNvSpPr/>
          <p:nvPr userDrawn="1"/>
        </p:nvSpPr>
        <p:spPr>
          <a:xfrm>
            <a:off x="7238563" y="2111854"/>
            <a:ext cx="4791301" cy="1607348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A7025EA-B503-4E42-B485-2A9AB2294127}"/>
              </a:ext>
            </a:extLst>
          </p:cNvPr>
          <p:cNvSpPr/>
          <p:nvPr userDrawn="1"/>
        </p:nvSpPr>
        <p:spPr>
          <a:xfrm>
            <a:off x="7264689" y="5303484"/>
            <a:ext cx="4791301" cy="107018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C6AE6A2E-31E7-4916-BAC2-81B889682577}"/>
              </a:ext>
            </a:extLst>
          </p:cNvPr>
          <p:cNvSpPr txBox="1"/>
          <p:nvPr userDrawn="1"/>
        </p:nvSpPr>
        <p:spPr>
          <a:xfrm>
            <a:off x="2273965" y="6570618"/>
            <a:ext cx="972977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sz="1050" i="1" dirty="0"/>
              <a:t>HØJNÆSKIRKEN – HØJNÆSVEJ 60 – RØDOVRE – WWW.KRISTENTF.DK 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97E87AFB-CD68-4C6C-8B64-253663851DF5}"/>
              </a:ext>
            </a:extLst>
          </p:cNvPr>
          <p:cNvSpPr/>
          <p:nvPr userDrawn="1"/>
        </p:nvSpPr>
        <p:spPr>
          <a:xfrm>
            <a:off x="7225499" y="4217455"/>
            <a:ext cx="4791301" cy="649897"/>
          </a:xfrm>
          <a:prstGeom prst="rect">
            <a:avLst/>
          </a:prstGeom>
          <a:noFill/>
          <a:ln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AA114A7-41C8-47D2-80AC-68EEFBF85BD1}"/>
              </a:ext>
            </a:extLst>
          </p:cNvPr>
          <p:cNvSpPr txBox="1"/>
          <p:nvPr userDrawn="1"/>
        </p:nvSpPr>
        <p:spPr>
          <a:xfrm>
            <a:off x="7188575" y="3822116"/>
            <a:ext cx="341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a-DK" dirty="0"/>
              <a:t>UGENS UDFORDRING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D8DDA8-69A3-46B7-8662-DBB231095ABD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236825" y="4207754"/>
            <a:ext cx="4754563" cy="709612"/>
          </a:xfrm>
        </p:spPr>
        <p:txBody>
          <a:bodyPr>
            <a:normAutofit/>
          </a:bodyPr>
          <a:lstStyle>
            <a:lvl1pPr>
              <a:defRPr lang="en-US" sz="1200" kern="1200" dirty="0" smtClean="0">
                <a:solidFill>
                  <a:schemeClr val="accent3">
                    <a:lumMod val="50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en-US" dirty="0" err="1"/>
              <a:t>Klik</a:t>
            </a:r>
            <a:r>
              <a:rPr lang="en-US" dirty="0"/>
              <a:t> for at </a:t>
            </a:r>
            <a:r>
              <a:rPr lang="en-US" dirty="0" err="1"/>
              <a:t>indsætte</a:t>
            </a:r>
            <a:r>
              <a:rPr lang="en-US" dirty="0"/>
              <a:t> </a:t>
            </a:r>
            <a:r>
              <a:rPr lang="en-US" dirty="0" err="1"/>
              <a:t>ugens</a:t>
            </a:r>
            <a:r>
              <a:rPr lang="en-US" dirty="0"/>
              <a:t> </a:t>
            </a:r>
            <a:r>
              <a:rPr lang="en-US" dirty="0" err="1"/>
              <a:t>udfordring</a:t>
            </a:r>
            <a:endParaRPr lang="en-US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456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da-DK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8/7/23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5" r:id="rId3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633E91-0104-0C4B-BED0-F980DBE04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Jesus Kommer igen (1) – Hvad vi skal VIDE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686424-2B8F-D240-9679-31E9F1562D1A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r>
              <a:rPr lang="da-DK" altLang="da-DK" sz="1100" dirty="0"/>
              <a:t>PRÆDIKENS FORMÅL: At styrke os kristne til at stole på Guds omsorg og blive styrket i vores efterfølgelse af Jesus under de vanskeligste af forhold.</a:t>
            </a:r>
            <a:br>
              <a:rPr lang="da-DK" altLang="da-DK" sz="1100" dirty="0"/>
            </a:br>
            <a:br>
              <a:rPr lang="da-DK" altLang="da-DK" sz="1100" dirty="0"/>
            </a:br>
            <a:r>
              <a:rPr lang="da-DK" altLang="da-DK" sz="1100" dirty="0"/>
              <a:t>PRÆDIKENS MÅL: </a:t>
            </a:r>
            <a:br>
              <a:rPr lang="da-DK" altLang="da-DK" sz="1100" dirty="0"/>
            </a:br>
            <a:r>
              <a:rPr lang="da-DK" altLang="da-DK" sz="1100" dirty="0"/>
              <a:t>1. At bruge den VIDEN Jesus giver om </a:t>
            </a:r>
            <a:r>
              <a:rPr lang="da-DK" altLang="da-DK" sz="1100" dirty="0" err="1"/>
              <a:t>endetiden</a:t>
            </a:r>
            <a:r>
              <a:rPr lang="da-DK" altLang="da-DK" sz="1100" dirty="0"/>
              <a:t>, på en sund bibelskbaseret måde. Lær at afvise sensations forkyndelse.</a:t>
            </a:r>
            <a:br>
              <a:rPr lang="da-DK" altLang="da-DK" sz="1100" dirty="0"/>
            </a:br>
            <a:r>
              <a:rPr lang="da-DK" altLang="da-DK" sz="1100" dirty="0"/>
              <a:t>2. At lære at skelne mellem de generelle trængsels tegn, som kendetegner vores liv i verden siden Jesu himmelfart, fra de helt specifikke tegn, der varsler at Jesu genkomst er nært forestående.</a:t>
            </a:r>
            <a:br>
              <a:rPr lang="da-DK" altLang="da-DK" sz="1100" dirty="0"/>
            </a:br>
            <a:r>
              <a:rPr lang="da-DK" sz="1100" dirty="0"/>
              <a:t>3. At lytte aktivt til Jesu advarsler og formaninger samt anvende de åndelige ressourcer han giver os, så vi kan forberede os på at gå igennem de kommende trængsler inden hans genkomst.</a:t>
            </a:r>
            <a:br>
              <a:rPr lang="da-DK" sz="1100" dirty="0"/>
            </a:br>
            <a:r>
              <a:rPr lang="da-DK" sz="1100" dirty="0"/>
              <a:t>4. At hengive vores liv til Jesus, som vores Herre og Frelser, i taknemmelighed til at han vil være med os indtil verdens ende.</a:t>
            </a:r>
            <a:br>
              <a:rPr lang="da-DK" sz="1100" dirty="0"/>
            </a:br>
            <a:endParaRPr lang="da-DK" sz="1100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935EA0A-5AF9-D84A-A5A3-374EABD6FCA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da-DK" dirty="0"/>
              <a:t>Læs Mat.24:1-31</a:t>
            </a:r>
          </a:p>
          <a:p>
            <a:r>
              <a:rPr lang="da-DK" dirty="0"/>
              <a:t>For som lynet kommer fra øst og lyser helt op i vest, sådan skal også Menneskesønnens komme være.  Mat.24:</a:t>
            </a:r>
            <a:r>
              <a:rPr lang="da-DK" dirty="0">
                <a:solidFill>
                  <a:schemeClr val="tx1"/>
                </a:solidFill>
              </a:rPr>
              <a:t>27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C122C0-304F-D94D-85D1-E662264F5DB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da-DK" sz="1100" dirty="0"/>
              <a:t>Taknemlighed til Gud for at han har givet os viden og ressourcer, til at gå igennem enhver form for trængsel</a:t>
            </a:r>
          </a:p>
          <a:p>
            <a:r>
              <a:rPr lang="da-DK" sz="1100" dirty="0"/>
              <a:t>At kende og anvende Bibelens klare lære om Jesu genkomst</a:t>
            </a:r>
          </a:p>
          <a:p>
            <a:r>
              <a:rPr lang="da-DK" sz="1100" dirty="0"/>
              <a:t>At kende farer, der kan lede os bort fra Jesus og aktivt at forny vores hengivelse til ham, i tillid til at han vil lede og beskytte os</a:t>
            </a:r>
          </a:p>
          <a:p>
            <a:pPr marL="0" indent="0">
              <a:buNone/>
            </a:pPr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sz="1000" dirty="0"/>
          </a:p>
          <a:p>
            <a:endParaRPr lang="da-DK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1E035901-E598-2C48-9830-6C87FF25465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da-DK" sz="1100" dirty="0"/>
              <a:t>Har du oplevet at blive usikker, når du hører om Jesu genkomst? Prøv at identificere hvorfor det sker for dig.</a:t>
            </a:r>
          </a:p>
          <a:p>
            <a:r>
              <a:rPr lang="da-DK" sz="1100" dirty="0"/>
              <a:t>Hvad trøster dig fra Jesu ord i denne tekst eller generelt fra Bibelens løfter. Hvad giver dig tro og mod til at kunne leve med ham også igennem trængsel?</a:t>
            </a:r>
          </a:p>
          <a:p>
            <a:r>
              <a:rPr lang="da-DK" sz="1100" dirty="0"/>
              <a:t>Hvordan kan vi styrke vores engagement til at bedømme sundt, til at holde ud, og til at stole på Jesu vedvarende omsorg? </a:t>
            </a:r>
          </a:p>
          <a:p>
            <a:endParaRPr lang="da-DK" sz="1100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02F2860-175F-7549-8660-270CAD1DA1E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da-DK" sz="1100" dirty="0"/>
              <a:t>Tak Gud for hans velsignende nærvær under sommerens lejre og bed for en god opstart på kirkens aktiviteter hen </a:t>
            </a:r>
            <a:r>
              <a:rPr lang="da-DK" sz="1100"/>
              <a:t>imod efteråret og vinter.</a:t>
            </a:r>
            <a:endParaRPr lang="da-DK" sz="1100" dirty="0"/>
          </a:p>
          <a:p>
            <a:r>
              <a:rPr lang="da-DK" sz="1100" dirty="0"/>
              <a:t>Bed for vores missionærer og trossøskende i Myanmar, Nord Afrika og Bornholm. Bed for de unge, der tager på efterskole.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66335DC-9A39-F64B-B62B-836D36B5FA4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a-DK" dirty="0"/>
              <a:t>Jesus formaner os til at bede specifikt om hjælp i trængsel (Mt.24:20). Bed for folk, du kender, der oplever trængsel. </a:t>
            </a:r>
          </a:p>
          <a:p>
            <a:r>
              <a:rPr lang="da-DK" dirty="0"/>
              <a:t>Overvej også hvordan du kan støtte Guds mission i verden.</a:t>
            </a:r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47127502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pmB1dxPME70y5apqBUFw"/>
</p:tagLst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379041F01970F4F9C195E4A09200585" ma:contentTypeVersion="8" ma:contentTypeDescription="Create a new document." ma:contentTypeScope="" ma:versionID="7b46b509a5a21efcb40e6d57fb7a2491">
  <xsd:schema xmlns:xsd="http://www.w3.org/2001/XMLSchema" xmlns:xs="http://www.w3.org/2001/XMLSchema" xmlns:p="http://schemas.microsoft.com/office/2006/metadata/properties" xmlns:ns3="83b4fc67-7e4d-4af3-b66e-0e0e8a1422f6" targetNamespace="http://schemas.microsoft.com/office/2006/metadata/properties" ma:root="true" ma:fieldsID="d6e3a14842ab5b654d6f106679d6b50c" ns3:_="">
    <xsd:import namespace="83b4fc67-7e4d-4af3-b66e-0e0e8a1422f6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b4fc67-7e4d-4af3-b66e-0e0e8a1422f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68EB455-CDDE-4E54-9928-BA67DD5BD69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13AB7AB-B811-446C-8BE5-74959CBBD07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3b4fc67-7e4d-4af3-b66e-0e0e8a1422f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EECC0DA-63BF-4B80-9523-72745E560A0A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3701</TotalTime>
  <Words>427</Words>
  <Application>Microsoft Macintosh PowerPoint</Application>
  <PresentationFormat>Widescreen</PresentationFormat>
  <Paragraphs>18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Calibri</vt:lpstr>
      <vt:lpstr>Century Gothic</vt:lpstr>
      <vt:lpstr>Verdana</vt:lpstr>
      <vt:lpstr>Wingdings 3</vt:lpstr>
      <vt:lpstr>Wisp</vt:lpstr>
      <vt:lpstr>think-cell Slide</vt:lpstr>
      <vt:lpstr>Jesus Kommer igen (1) – Hvad vi skal VIDE 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JHAE (Jonas Hauschildt Andersen)</dc:creator>
  <cp:lastModifiedBy>sven.straarup@gmail.com</cp:lastModifiedBy>
  <cp:revision>99</cp:revision>
  <dcterms:created xsi:type="dcterms:W3CDTF">2019-08-19T18:08:22Z</dcterms:created>
  <dcterms:modified xsi:type="dcterms:W3CDTF">2023-08-07T07:44:48Z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0x010100E379041F01970F4F9C195E4A09200585</vt:lpwstr>
  </property>
</Properties>
</file>