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6"/>
  </p:notesMasterIdLst>
  <p:sldIdLst>
    <p:sldId id="262" r:id="rId5"/>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56" autoAdjust="0"/>
    <p:restoredTop sz="94660"/>
  </p:normalViewPr>
  <p:slideViewPr>
    <p:cSldViewPr snapToGrid="0" showGuides="1">
      <p:cViewPr varScale="1">
        <p:scale>
          <a:sx n="85" d="100"/>
          <a:sy n="85" d="100"/>
        </p:scale>
        <p:origin x="192" y="248"/>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265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E8C4A-53E4-0649-9DD3-23670053B41D}" type="datetimeFigureOut">
              <a:rPr lang="da-DK" smtClean="0"/>
              <a:t>30.05.2023</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A58CD0-03D5-1443-A041-D553CD11EBBB}" type="slidenum">
              <a:rPr lang="da-DK" smtClean="0"/>
              <a:t>‹#›</a:t>
            </a:fld>
            <a:endParaRPr lang="da-DK"/>
          </a:p>
        </p:txBody>
      </p:sp>
    </p:spTree>
    <p:extLst>
      <p:ext uri="{BB962C8B-B14F-4D97-AF65-F5344CB8AC3E}">
        <p14:creationId xmlns:p14="http://schemas.microsoft.com/office/powerpoint/2010/main" val="317098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fld id="{65A58CD0-03D5-1443-A041-D553CD11EBBB}" type="slidenum">
              <a:rPr lang="da-DK" smtClean="0"/>
              <a:t>1</a:t>
            </a:fld>
            <a:endParaRPr lang="da-DK"/>
          </a:p>
        </p:txBody>
      </p:sp>
    </p:spTree>
    <p:extLst>
      <p:ext uri="{BB962C8B-B14F-4D97-AF65-F5344CB8AC3E}">
        <p14:creationId xmlns:p14="http://schemas.microsoft.com/office/powerpoint/2010/main" val="379241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90"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E91-0104-0C4B-BED0-F980DBE04BBB}"/>
              </a:ext>
            </a:extLst>
          </p:cNvPr>
          <p:cNvSpPr>
            <a:spLocks noGrp="1"/>
          </p:cNvSpPr>
          <p:nvPr>
            <p:ph type="title"/>
          </p:nvPr>
        </p:nvSpPr>
        <p:spPr/>
        <p:txBody>
          <a:bodyPr/>
          <a:lstStyle/>
          <a:p>
            <a:r>
              <a:rPr lang="da-DK" dirty="0"/>
              <a:t>Helligånden bruger os </a:t>
            </a:r>
          </a:p>
        </p:txBody>
      </p:sp>
      <p:sp>
        <p:nvSpPr>
          <p:cNvPr id="3" name="Text Placeholder 2">
            <a:extLst>
              <a:ext uri="{FF2B5EF4-FFF2-40B4-BE49-F238E27FC236}">
                <a16:creationId xmlns:a16="http://schemas.microsoft.com/office/drawing/2014/main" id="{D5686424-2B8F-D240-9679-31E9F1562D1A}"/>
              </a:ext>
            </a:extLst>
          </p:cNvPr>
          <p:cNvSpPr>
            <a:spLocks noGrp="1"/>
          </p:cNvSpPr>
          <p:nvPr>
            <p:ph type="body" sz="half" idx="2"/>
          </p:nvPr>
        </p:nvSpPr>
        <p:spPr/>
        <p:txBody>
          <a:bodyPr>
            <a:normAutofit fontScale="92500"/>
          </a:bodyPr>
          <a:lstStyle/>
          <a:p>
            <a:r>
              <a:rPr lang="da-DK" altLang="da-DK" dirty="0">
                <a:latin typeface="Arial" panose="020B0604020202020204" pitchFamily="34" charset="0"/>
              </a:rPr>
              <a:t>FORMÅL: Hvordan Helligånden udruster og bruger os til at opbygge Guds Rige i verden. (4/4 i en serie om Helligånden).</a:t>
            </a:r>
            <a:br>
              <a:rPr lang="da-DK" altLang="da-DK" dirty="0">
                <a:latin typeface="Arial" panose="020B0604020202020204" pitchFamily="34" charset="0"/>
              </a:rPr>
            </a:br>
            <a:br>
              <a:rPr lang="da-DK" altLang="da-DK" dirty="0">
                <a:latin typeface="Arial" panose="020B0604020202020204" pitchFamily="34" charset="0"/>
              </a:rPr>
            </a:br>
            <a:r>
              <a:rPr lang="da-DK" altLang="da-DK" dirty="0">
                <a:latin typeface="Arial" panose="020B0604020202020204" pitchFamily="34" charset="0"/>
              </a:rPr>
              <a:t>MÅL: </a:t>
            </a:r>
            <a:br>
              <a:rPr lang="da-DK" altLang="da-DK" dirty="0">
                <a:latin typeface="Arial" panose="020B0604020202020204" pitchFamily="34" charset="0"/>
              </a:rPr>
            </a:br>
            <a:r>
              <a:rPr lang="da-DK" altLang="da-DK" dirty="0">
                <a:latin typeface="Arial" panose="020B0604020202020204" pitchFamily="34" charset="0"/>
              </a:rPr>
              <a:t>1. At ære og fryde os over Helligåndens mægtige virke i vores liv.</a:t>
            </a:r>
            <a:br>
              <a:rPr lang="da-DK" altLang="da-DK" dirty="0">
                <a:latin typeface="Arial" panose="020B0604020202020204" pitchFamily="34" charset="0"/>
              </a:rPr>
            </a:br>
            <a:r>
              <a:rPr lang="da-DK" altLang="da-DK" dirty="0">
                <a:latin typeface="Arial" panose="020B0604020202020204" pitchFamily="34" charset="0"/>
              </a:rPr>
              <a:t>2. At søge det åndeligt sunde og ikke det usunde.</a:t>
            </a:r>
            <a:br>
              <a:rPr lang="da-DK" altLang="da-DK" dirty="0">
                <a:latin typeface="Arial" panose="020B0604020202020204" pitchFamily="34" charset="0"/>
              </a:rPr>
            </a:br>
            <a:r>
              <a:rPr lang="da-DK" altLang="da-DK" dirty="0">
                <a:latin typeface="Arial" panose="020B0604020202020204" pitchFamily="34" charset="0"/>
              </a:rPr>
              <a:t>3. At glæde os over enheden og forskelligheden i Helligåndens gaver og virke i blandt os. Gaverne skal drives af kærlighed. (Bemærk Kærligheds kapitlet 1Kor.Kap.13 binder nådegave kapitlerne12 og 14 sammen).  </a:t>
            </a:r>
            <a:br>
              <a:rPr lang="da-DK" altLang="da-DK" dirty="0">
                <a:latin typeface="Arial" panose="020B0604020202020204" pitchFamily="34" charset="0"/>
              </a:rPr>
            </a:br>
            <a:r>
              <a:rPr lang="da-DK" altLang="da-DK" dirty="0">
                <a:latin typeface="Arial" panose="020B0604020202020204" pitchFamily="34" charset="0"/>
              </a:rPr>
              <a:t>4. At finde ens egne helt specielle nådegaver og bruge dem på en måde, som ærer Gud og får os til at ligne Jesus Kristus mere.</a:t>
            </a:r>
            <a:br>
              <a:rPr lang="da-DK" altLang="da-DK" dirty="0">
                <a:latin typeface="Arial" panose="020B0604020202020204" pitchFamily="34" charset="0"/>
              </a:rPr>
            </a:br>
            <a:r>
              <a:rPr lang="da-DK" altLang="da-DK" dirty="0">
                <a:latin typeface="Arial" panose="020B0604020202020204" pitchFamily="34" charset="0"/>
              </a:rPr>
              <a:t>4. At opmuntre hinanden til at give os hen i tjenesten med at opbygge hinanden og Guds Rige med de nådegaver Gud har valgt at give os.</a:t>
            </a:r>
          </a:p>
          <a:p>
            <a:r>
              <a:rPr lang="da-DK" altLang="da-DK" dirty="0">
                <a:latin typeface="Arial" panose="020B0604020202020204" pitchFamily="34" charset="0"/>
              </a:rPr>
              <a:t> </a:t>
            </a:r>
          </a:p>
          <a:p>
            <a:endParaRPr lang="da-DK" dirty="0"/>
          </a:p>
        </p:txBody>
      </p:sp>
      <p:sp>
        <p:nvSpPr>
          <p:cNvPr id="4" name="Text Placeholder 3">
            <a:extLst>
              <a:ext uri="{FF2B5EF4-FFF2-40B4-BE49-F238E27FC236}">
                <a16:creationId xmlns:a16="http://schemas.microsoft.com/office/drawing/2014/main" id="{F935EA0A-5AF9-D84A-A5A3-374EABD6FCA5}"/>
              </a:ext>
            </a:extLst>
          </p:cNvPr>
          <p:cNvSpPr>
            <a:spLocks noGrp="1"/>
          </p:cNvSpPr>
          <p:nvPr>
            <p:ph type="body" sz="quarter" idx="13"/>
          </p:nvPr>
        </p:nvSpPr>
        <p:spPr/>
        <p:txBody>
          <a:bodyPr/>
          <a:lstStyle/>
          <a:p>
            <a:pPr marL="0" indent="0">
              <a:buNone/>
            </a:pPr>
            <a:r>
              <a:rPr lang="da-DK" sz="1000" dirty="0"/>
              <a:t>Læs hele 1Kor.12:1-11.</a:t>
            </a:r>
          </a:p>
          <a:p>
            <a:r>
              <a:rPr lang="da-DK" sz="1000" dirty="0"/>
              <a:t>Der er forskel på nådegaver, men Ånden er den samme. Der er forskel på tjenester, men Herren er den samme. Der er forskel på kraftige gerninger, men Gud er den samme, som virker alt i alle. 12:4ff</a:t>
            </a:r>
          </a:p>
        </p:txBody>
      </p:sp>
      <p:sp>
        <p:nvSpPr>
          <p:cNvPr id="5" name="Text Placeholder 4">
            <a:extLst>
              <a:ext uri="{FF2B5EF4-FFF2-40B4-BE49-F238E27FC236}">
                <a16:creationId xmlns:a16="http://schemas.microsoft.com/office/drawing/2014/main" id="{66C122C0-304F-D94D-85D1-E662264F5DB9}"/>
              </a:ext>
            </a:extLst>
          </p:cNvPr>
          <p:cNvSpPr>
            <a:spLocks noGrp="1"/>
          </p:cNvSpPr>
          <p:nvPr>
            <p:ph type="body" sz="quarter" idx="14"/>
          </p:nvPr>
        </p:nvSpPr>
        <p:spPr/>
        <p:txBody>
          <a:bodyPr/>
          <a:lstStyle/>
          <a:p>
            <a:r>
              <a:rPr lang="da-DK" sz="1000" dirty="0"/>
              <a:t>Beskyt os selv og menigheden fra det åndelige usunde</a:t>
            </a:r>
          </a:p>
          <a:p>
            <a:r>
              <a:rPr lang="da-DK" sz="1000" dirty="0"/>
              <a:t>Lad kærligheden styre vores brug af nådegaver</a:t>
            </a:r>
          </a:p>
          <a:p>
            <a:r>
              <a:rPr lang="da-DK" sz="1000" dirty="0"/>
              <a:t>Ved Helligånden og råd fra andre find frem til vores egne nådegaver</a:t>
            </a:r>
          </a:p>
          <a:p>
            <a:r>
              <a:rPr lang="da-DK" sz="1000" dirty="0"/>
              <a:t>Brug dine nådegaver i en velsignende tjeneste til Guds ære</a:t>
            </a:r>
            <a:endParaRPr lang="da-DK" dirty="0"/>
          </a:p>
        </p:txBody>
      </p:sp>
      <p:sp>
        <p:nvSpPr>
          <p:cNvPr id="6" name="Text Placeholder 5">
            <a:extLst>
              <a:ext uri="{FF2B5EF4-FFF2-40B4-BE49-F238E27FC236}">
                <a16:creationId xmlns:a16="http://schemas.microsoft.com/office/drawing/2014/main" id="{1E035901-E598-2C48-9830-6C87FF25465C}"/>
              </a:ext>
            </a:extLst>
          </p:cNvPr>
          <p:cNvSpPr>
            <a:spLocks noGrp="1"/>
          </p:cNvSpPr>
          <p:nvPr>
            <p:ph type="body" sz="quarter" idx="15"/>
          </p:nvPr>
        </p:nvSpPr>
        <p:spPr/>
        <p:txBody>
          <a:bodyPr/>
          <a:lstStyle/>
          <a:p>
            <a:r>
              <a:rPr lang="da-DK" sz="1100" dirty="0"/>
              <a:t>Har du oplevet usunde åndelige oplevelser, i eller udenfor kirken? Hvordan fik du hjælp og nåde til at komme ud af dem.</a:t>
            </a:r>
          </a:p>
          <a:p>
            <a:r>
              <a:rPr lang="da-DK" sz="1100" dirty="0"/>
              <a:t>Hvordan kan vi, som kirke, fremme en opbyggende brug af nådegaver og beskytte vores medlemmer fra åndeligt misbrug?</a:t>
            </a:r>
          </a:p>
          <a:p>
            <a:r>
              <a:rPr lang="da-DK" sz="1100" dirty="0"/>
              <a:t>Hvordan har du fundet hjælp til at finde frem til dine nådegaver? Mht. det, hvad kan vi som kirke blive bedre til?</a:t>
            </a:r>
          </a:p>
        </p:txBody>
      </p:sp>
      <p:sp>
        <p:nvSpPr>
          <p:cNvPr id="7" name="Text Placeholder 6">
            <a:extLst>
              <a:ext uri="{FF2B5EF4-FFF2-40B4-BE49-F238E27FC236}">
                <a16:creationId xmlns:a16="http://schemas.microsoft.com/office/drawing/2014/main" id="{202F2860-175F-7549-8660-270CAD1DA1E1}"/>
              </a:ext>
            </a:extLst>
          </p:cNvPr>
          <p:cNvSpPr>
            <a:spLocks noGrp="1"/>
          </p:cNvSpPr>
          <p:nvPr>
            <p:ph type="body" sz="quarter" idx="16"/>
          </p:nvPr>
        </p:nvSpPr>
        <p:spPr/>
        <p:txBody>
          <a:bodyPr/>
          <a:lstStyle/>
          <a:p>
            <a:r>
              <a:rPr lang="da-DK" sz="1100" dirty="0"/>
              <a:t>Tak og bed til Gud for Simon og Helene Brolund og deres børn </a:t>
            </a:r>
            <a:r>
              <a:rPr lang="da-DK" sz="1100" dirty="0" err="1"/>
              <a:t>Asher</a:t>
            </a:r>
            <a:r>
              <a:rPr lang="da-DK" sz="1100" dirty="0"/>
              <a:t> og Ellie og for deres indgang i tjenesten hos os i </a:t>
            </a:r>
            <a:r>
              <a:rPr lang="da-DK" sz="1100" dirty="0" err="1"/>
              <a:t>Højnæskirken</a:t>
            </a:r>
            <a:r>
              <a:rPr lang="da-DK" sz="1100"/>
              <a:t>.</a:t>
            </a:r>
            <a:endParaRPr lang="da-DK" sz="1100" dirty="0"/>
          </a:p>
          <a:p>
            <a:r>
              <a:rPr lang="da-DK" sz="1100" dirty="0"/>
              <a:t>Bed for dem, der lider; dem, der skal til eksamen; for dem der forbereder sommerens lejre; for vores missionærer.</a:t>
            </a:r>
          </a:p>
        </p:txBody>
      </p:sp>
      <p:sp>
        <p:nvSpPr>
          <p:cNvPr id="8" name="Text Placeholder 7">
            <a:extLst>
              <a:ext uri="{FF2B5EF4-FFF2-40B4-BE49-F238E27FC236}">
                <a16:creationId xmlns:a16="http://schemas.microsoft.com/office/drawing/2014/main" id="{066335DC-9A39-F64B-B62B-836D36B5FA44}"/>
              </a:ext>
            </a:extLst>
          </p:cNvPr>
          <p:cNvSpPr>
            <a:spLocks noGrp="1"/>
          </p:cNvSpPr>
          <p:nvPr>
            <p:ph type="body" sz="quarter" idx="18"/>
          </p:nvPr>
        </p:nvSpPr>
        <p:spPr/>
        <p:txBody>
          <a:bodyPr>
            <a:normAutofit fontScale="92500"/>
          </a:bodyPr>
          <a:lstStyle/>
          <a:p>
            <a:r>
              <a:rPr lang="da-DK" dirty="0"/>
              <a:t>Søg Gud for at finde hvor han ønsker at bruge dig i menighedslivet og bed Ham om hjælp til at finde og anvende dine nådegaver. Evt. tal med en anden om det.</a:t>
            </a:r>
          </a:p>
        </p:txBody>
      </p:sp>
    </p:spTree>
    <p:extLst>
      <p:ext uri="{BB962C8B-B14F-4D97-AF65-F5344CB8AC3E}">
        <p14:creationId xmlns:p14="http://schemas.microsoft.com/office/powerpoint/2010/main" val="471275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3611</TotalTime>
  <Words>412</Words>
  <Application>Microsoft Macintosh PowerPoint</Application>
  <PresentationFormat>Widescreen</PresentationFormat>
  <Paragraphs>16</Paragraphs>
  <Slides>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Calibri</vt:lpstr>
      <vt:lpstr>Century Gothic</vt:lpstr>
      <vt:lpstr>Verdana</vt:lpstr>
      <vt:lpstr>Wingdings 3</vt:lpstr>
      <vt:lpstr>Wisp</vt:lpstr>
      <vt:lpstr>think-cell Slide</vt:lpstr>
      <vt:lpstr>Helligånden bruger os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sven.straarup@gmail.com</cp:lastModifiedBy>
  <cp:revision>88</cp:revision>
  <dcterms:created xsi:type="dcterms:W3CDTF">2019-08-19T18:08:22Z</dcterms:created>
  <dcterms:modified xsi:type="dcterms:W3CDTF">2023-05-30T05:33:49Z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