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34" autoAdjust="0"/>
    <p:restoredTop sz="94660"/>
  </p:normalViewPr>
  <p:slideViewPr>
    <p:cSldViewPr snapToGrid="0" showGuides="1">
      <p:cViewPr>
        <p:scale>
          <a:sx n="131" d="100"/>
          <a:sy n="131" d="100"/>
        </p:scale>
        <p:origin x="872" y="8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121562"/>
            <a:ext cx="4791301" cy="27457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966681"/>
            <a:ext cx="4791301" cy="901370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29" y="94055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111854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203218"/>
            <a:ext cx="4791301" cy="1180421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90552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122991"/>
            <a:ext cx="4768651" cy="1596211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723345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5316547"/>
            <a:ext cx="4791301" cy="1074284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174986" y="4944095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5" y="940555"/>
            <a:ext cx="4791301" cy="927496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109382"/>
            <a:ext cx="4791301" cy="2757969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203220"/>
            <a:ext cx="4791301" cy="11804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111854"/>
            <a:ext cx="4791301" cy="16073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64689" y="5303484"/>
            <a:ext cx="4791301" cy="107018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70618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7E87AFB-CD68-4C6C-8B64-253663851DF5}"/>
              </a:ext>
            </a:extLst>
          </p:cNvPr>
          <p:cNvSpPr/>
          <p:nvPr userDrawn="1"/>
        </p:nvSpPr>
        <p:spPr>
          <a:xfrm>
            <a:off x="7225499" y="4217455"/>
            <a:ext cx="4791301" cy="64989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AA114A7-41C8-47D2-80AC-68EEFBF85BD1}"/>
              </a:ext>
            </a:extLst>
          </p:cNvPr>
          <p:cNvSpPr txBox="1"/>
          <p:nvPr userDrawn="1"/>
        </p:nvSpPr>
        <p:spPr>
          <a:xfrm>
            <a:off x="7188575" y="3822116"/>
            <a:ext cx="3418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UGENS UDFORDRING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8DDA8-69A3-46B7-8662-DBB231095A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6825" y="4207754"/>
            <a:ext cx="4754563" cy="709612"/>
          </a:xfrm>
        </p:spPr>
        <p:txBody>
          <a:bodyPr>
            <a:normAutofit/>
          </a:bodyPr>
          <a:lstStyle>
            <a:lvl1pPr>
              <a:defRPr lang="en-US" sz="1200" kern="1200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ugens</a:t>
            </a:r>
            <a:r>
              <a:rPr lang="en-US" dirty="0"/>
              <a:t> </a:t>
            </a:r>
            <a:r>
              <a:rPr lang="en-US" dirty="0" err="1"/>
              <a:t>udfordring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56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672647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70" imgH="469" progId="TCLayout.ActiveDocument.1">
                  <p:embed/>
                </p:oleObj>
              </mc:Choice>
              <mc:Fallback>
                <p:oleObj name="think-cell Slide" r:id="rId3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Du kan godt – I helligåndens kræft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a-DK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Ved troen på Jesus har du fuld adgang til Helligånden. </a:t>
            </a:r>
          </a:p>
          <a:p>
            <a:r>
              <a:rPr lang="da-DK" sz="1800" dirty="0">
                <a:ea typeface="Calibri" panose="020F0502020204030204" pitchFamily="34" charset="0"/>
                <a:cs typeface="Times New Roman" panose="02020603050405020304" pitchFamily="18" charset="0"/>
              </a:rPr>
              <a:t>1 Helligånden viser Guds hjerte</a:t>
            </a:r>
          </a:p>
          <a:p>
            <a:r>
              <a:rPr lang="da-DK" sz="1800" dirty="0">
                <a:ea typeface="Calibri" panose="020F0502020204030204" pitchFamily="34" charset="0"/>
                <a:cs typeface="Times New Roman" panose="02020603050405020304" pitchFamily="18" charset="0"/>
              </a:rPr>
              <a:t>Forstår vi at Guds hjerte fra før vi blev til har været en intimt relation med os – En gå i haven, Adam og Eva relation</a:t>
            </a:r>
          </a:p>
          <a:p>
            <a:r>
              <a:rPr lang="da-DK" sz="1800" dirty="0">
                <a:ea typeface="Calibri" panose="020F0502020204030204" pitchFamily="34" charset="0"/>
                <a:cs typeface="Times New Roman" panose="02020603050405020304" pitchFamily="18" charset="0"/>
              </a:rPr>
              <a:t>2 Helligånden ændre hjerter</a:t>
            </a:r>
          </a:p>
          <a:p>
            <a:r>
              <a:rPr lang="da-DK" sz="1800" dirty="0">
                <a:ea typeface="Calibri" panose="020F0502020204030204" pitchFamily="34" charset="0"/>
                <a:cs typeface="Times New Roman" panose="02020603050405020304" pitchFamily="18" charset="0"/>
              </a:rPr>
              <a:t>Vi påvirkes af mennesker omkring os – så hvor meget mere påvirkes vi ikke når vi prioritere at tilbringe tid med Helligånden i vores hverdag?</a:t>
            </a:r>
          </a:p>
          <a:p>
            <a:r>
              <a:rPr lang="da-DK" sz="1800" dirty="0">
                <a:ea typeface="Calibri" panose="020F0502020204030204" pitchFamily="34" charset="0"/>
                <a:cs typeface="Times New Roman" panose="02020603050405020304" pitchFamily="18" charset="0"/>
              </a:rPr>
              <a:t>Gud er efter at ændre vores hjerter ikke en forbedret og ”godkendt opførelse”</a:t>
            </a:r>
          </a:p>
          <a:p>
            <a:r>
              <a:rPr lang="da-DK" sz="1800" dirty="0">
                <a:ea typeface="Calibri" panose="020F0502020204030204" pitchFamily="34" charset="0"/>
                <a:cs typeface="Times New Roman" panose="02020603050405020304" pitchFamily="18" charset="0"/>
              </a:rPr>
              <a:t>3 Helligånden giver kraft til de troende</a:t>
            </a:r>
          </a:p>
          <a:p>
            <a:r>
              <a:rPr lang="da-DK" sz="1800" dirty="0">
                <a:ea typeface="Calibri" panose="020F0502020204030204" pitchFamily="34" charset="0"/>
                <a:cs typeface="Times New Roman" panose="02020603050405020304" pitchFamily="18" charset="0"/>
              </a:rPr>
              <a:t>Peter fik kraften af Helligånden til at stå op og vidne om Jesus’ liv til trods for hans forhistorie, pga. at Jesu Nåde og Helligåndens kraft.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5703" y="966680"/>
            <a:ext cx="4791301" cy="1154881"/>
          </a:xfrm>
        </p:spPr>
        <p:txBody>
          <a:bodyPr>
            <a:normAutofit/>
          </a:bodyPr>
          <a:lstStyle/>
          <a:p>
            <a:r>
              <a:rPr lang="da-DK" sz="12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Johannes kap 14 og 15 </a:t>
            </a:r>
            <a:r>
              <a:rPr lang="da-DK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Ezekiels Bog 11:19-20 </a:t>
            </a:r>
          </a:p>
          <a:p>
            <a:pPr marL="0" indent="0">
              <a:buNone/>
            </a:pPr>
            <a:br>
              <a:rPr lang="da-DK" sz="12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12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5702" y="5168341"/>
            <a:ext cx="4791301" cy="1376742"/>
          </a:xfrm>
        </p:spPr>
        <p:txBody>
          <a:bodyPr>
            <a:normAutofit/>
          </a:bodyPr>
          <a:lstStyle/>
          <a:p>
            <a:r>
              <a:rPr lang="da-DK" sz="1100" dirty="0"/>
              <a:t>Gud ELSKER dig og ønsker relation med dig – derfor åbenbarer han sig igennem Helligånden</a:t>
            </a:r>
          </a:p>
          <a:p>
            <a:r>
              <a:rPr lang="da-DK" sz="1100" dirty="0"/>
              <a:t>Gud ønsker at fremelske alt det han har lagt i dig fra dag ét.</a:t>
            </a:r>
          </a:p>
          <a:p>
            <a:r>
              <a:rPr lang="da-DK" sz="1100" dirty="0"/>
              <a:t>Gud ønsker at gøre noget i verden igennem dig – derfor giver han dig kræften til det igennem Helligånden. </a:t>
            </a:r>
          </a:p>
          <a:p>
            <a:endParaRPr lang="da-DK" sz="11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40301" y="2121562"/>
            <a:ext cx="4768651" cy="1475654"/>
          </a:xfrm>
        </p:spPr>
        <p:txBody>
          <a:bodyPr>
            <a:normAutofit/>
          </a:bodyPr>
          <a:lstStyle/>
          <a:p>
            <a:r>
              <a:rPr lang="da-DK" sz="1200" dirty="0"/>
              <a:t>Handler jeg ud fra pligt eller kærlighed?</a:t>
            </a:r>
          </a:p>
          <a:p>
            <a:r>
              <a:rPr lang="da-DK" dirty="0"/>
              <a:t>Hvordan påvirker det din dagligdag?</a:t>
            </a:r>
          </a:p>
          <a:p>
            <a:r>
              <a:rPr lang="da-DK" dirty="0"/>
              <a:t>Er der områder af dit liv, hvor du kan åbne dig op for Helligånden, (hjælperens) vejledning?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0301" y="5319571"/>
            <a:ext cx="4791301" cy="1074283"/>
          </a:xfrm>
        </p:spPr>
        <p:txBody>
          <a:bodyPr>
            <a:normAutofit lnSpcReduction="10000"/>
          </a:bodyPr>
          <a:lstStyle/>
          <a:p>
            <a:r>
              <a:rPr lang="da-DK" sz="1200" dirty="0"/>
              <a:t>Bed for de 5 unge, som er flyttet ind i kollektivet, at de må få en god start sammen.</a:t>
            </a:r>
          </a:p>
          <a:p>
            <a:r>
              <a:rPr lang="da-DK" dirty="0"/>
              <a:t>Bed for forberedelserne til sommerlejren i uge 27</a:t>
            </a:r>
          </a:p>
          <a:p>
            <a:r>
              <a:rPr lang="da-DK" sz="1200" dirty="0"/>
              <a:t>Menighedsmøde Mandag den 13 kl. 19.30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031993A-A90F-4917-A07A-5BCDCCA7170E}"/>
              </a:ext>
            </a:extLst>
          </p:cNvPr>
          <p:cNvSpPr txBox="1">
            <a:spLocks/>
          </p:cNvSpPr>
          <p:nvPr/>
        </p:nvSpPr>
        <p:spPr>
          <a:xfrm>
            <a:off x="7260181" y="3881710"/>
            <a:ext cx="4791301" cy="9856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3F1618D5-19AC-4262-9FA0-B7787C7D5480}"/>
              </a:ext>
            </a:extLst>
          </p:cNvPr>
          <p:cNvSpPr txBox="1">
            <a:spLocks/>
          </p:cNvSpPr>
          <p:nvPr/>
        </p:nvSpPr>
        <p:spPr>
          <a:xfrm>
            <a:off x="7256700" y="4223462"/>
            <a:ext cx="4768651" cy="6438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sz="1200" dirty="0"/>
          </a:p>
        </p:txBody>
      </p:sp>
    </p:spTree>
    <p:extLst>
      <p:ext uri="{BB962C8B-B14F-4D97-AF65-F5344CB8AC3E}">
        <p14:creationId xmlns:p14="http://schemas.microsoft.com/office/powerpoint/2010/main" val="2588163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Vis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ædiken 29.11.20201 PAGER" id="{345F1684-2561-2B4F-8DAE-1715D5B2AE66}" vid="{43EDFB2B-7DD1-484B-9D19-7D6F41400DF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b4fc67-7e4d-4af3-b66e-0e0e8a1422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Visk</Template>
  <TotalTime>158</TotalTime>
  <Words>263</Words>
  <Application>Microsoft Macintosh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Verdana</vt:lpstr>
      <vt:lpstr>Wingdings 3</vt:lpstr>
      <vt:lpstr>Visk</vt:lpstr>
      <vt:lpstr>think-cell Slide</vt:lpstr>
      <vt:lpstr>Du kan godt – I helligåndens kræft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Guds nåde   (søndag den 27. august 2023)</dc:title>
  <dc:creator>Microsoft Office User</dc:creator>
  <cp:lastModifiedBy>Simon Wrede Brolund</cp:lastModifiedBy>
  <cp:revision>16</cp:revision>
  <dcterms:created xsi:type="dcterms:W3CDTF">2023-08-30T13:03:11Z</dcterms:created>
  <dcterms:modified xsi:type="dcterms:W3CDTF">2024-05-07T10:22:08Z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