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6"/>
  </p:notesMasterIdLst>
  <p:sldIdLst>
    <p:sldId id="262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5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56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656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E8C4A-53E4-0649-9DD3-23670053B41D}" type="datetimeFigureOut">
              <a:rPr lang="da-DK" smtClean="0"/>
              <a:t>26-05-2026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58CD0-03D5-1443-A041-D553CD11EB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0980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A58CD0-03D5-1443-A041-D553CD11EBB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241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121562"/>
            <a:ext cx="4791301" cy="27457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966681"/>
            <a:ext cx="4791301" cy="901370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29" y="94055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111854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203218"/>
            <a:ext cx="4791301" cy="1180421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90552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122991"/>
            <a:ext cx="4768651" cy="1596211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723345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5316547"/>
            <a:ext cx="4791301" cy="107428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174986" y="4944095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5" y="940555"/>
            <a:ext cx="4791301" cy="9274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109382"/>
            <a:ext cx="4791301" cy="2757969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203220"/>
            <a:ext cx="4791301" cy="11804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111854"/>
            <a:ext cx="4791301" cy="16073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64689" y="5303484"/>
            <a:ext cx="4791301" cy="107018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70618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7E87AFB-CD68-4C6C-8B64-253663851DF5}"/>
              </a:ext>
            </a:extLst>
          </p:cNvPr>
          <p:cNvSpPr/>
          <p:nvPr userDrawn="1"/>
        </p:nvSpPr>
        <p:spPr>
          <a:xfrm>
            <a:off x="7225499" y="4217455"/>
            <a:ext cx="4791301" cy="64989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AA114A7-41C8-47D2-80AC-68EEFBF85BD1}"/>
              </a:ext>
            </a:extLst>
          </p:cNvPr>
          <p:cNvSpPr txBox="1"/>
          <p:nvPr userDrawn="1"/>
        </p:nvSpPr>
        <p:spPr>
          <a:xfrm>
            <a:off x="7188575" y="3822116"/>
            <a:ext cx="3418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UGENS UDFORDRING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8DDA8-69A3-46B7-8662-DBB231095A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6825" y="4207754"/>
            <a:ext cx="4754563" cy="709612"/>
          </a:xfrm>
        </p:spPr>
        <p:txBody>
          <a:bodyPr>
            <a:normAutofit/>
          </a:bodyPr>
          <a:lstStyle>
            <a:lvl1pPr>
              <a:defRPr lang="en-US" sz="1200" kern="120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ugens</a:t>
            </a:r>
            <a:r>
              <a:rPr lang="en-US" dirty="0"/>
              <a:t> </a:t>
            </a:r>
            <a:r>
              <a:rPr lang="en-US" dirty="0" err="1"/>
              <a:t>udfordring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6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DK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3E91-0104-0C4B-BED0-F980DBE04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Kendetegn for en levende kirke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86424-2B8F-D240-9679-31E9F1562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75701" y="2122990"/>
            <a:ext cx="4791301" cy="3082636"/>
          </a:xfrm>
        </p:spPr>
        <p:txBody>
          <a:bodyPr>
            <a:normAutofit lnSpcReduction="10000"/>
          </a:bodyPr>
          <a:lstStyle/>
          <a:p>
            <a:r>
              <a:rPr lang="da-DK" dirty="0"/>
              <a:t>Pinsedagen sender Jesus Helligånden og den første kirke er født. Vi kan i teksten finde fire kendetegn for den levende kirke: </a:t>
            </a:r>
          </a:p>
          <a:p>
            <a:r>
              <a:rPr lang="da-DK" b="1" dirty="0"/>
              <a:t>1. Læring: </a:t>
            </a:r>
            <a:r>
              <a:rPr lang="da-DK" dirty="0"/>
              <a:t>De første kristne var dedikerede til at lære og studere Guds ord.</a:t>
            </a:r>
          </a:p>
          <a:p>
            <a:r>
              <a:rPr lang="da-DK" b="1" dirty="0"/>
              <a:t>2. Liv: </a:t>
            </a:r>
            <a:r>
              <a:rPr lang="da-DK" dirty="0"/>
              <a:t>De første kristne var på trods af forskellighed, forenet i og dedikeret til fællesskab. De var generøse både med deres tid og med deres penge. </a:t>
            </a:r>
          </a:p>
          <a:p>
            <a:r>
              <a:rPr lang="da-DK" b="1" dirty="0"/>
              <a:t>3. Liturgi: </a:t>
            </a:r>
            <a:r>
              <a:rPr lang="da-DK" dirty="0"/>
              <a:t>De første kristne prioriterede gudstjeneste i templet, men det mødtes også i små grupper, hvor de delte nadver, bad for hinanden og delte liv. </a:t>
            </a:r>
          </a:p>
          <a:p>
            <a:r>
              <a:rPr lang="da-DK" b="1" dirty="0"/>
              <a:t>4. Levende vidnesbyrd: </a:t>
            </a:r>
            <a:r>
              <a:rPr lang="da-DK" dirty="0"/>
              <a:t>De havde et tiltrækkende liv og et attraktivt fællesskab og GUD tilføjede mennesker. Det er HAM, der arbejder i menneskers liv.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35EA0A-5AF9-D84A-A5A3-374EABD6FC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5703" y="966681"/>
            <a:ext cx="4791301" cy="231737"/>
          </a:xfrm>
        </p:spPr>
        <p:txBody>
          <a:bodyPr/>
          <a:lstStyle/>
          <a:p>
            <a:r>
              <a:rPr lang="da-DK" sz="1400" dirty="0"/>
              <a:t>Apostlenes Gerninger 2, 42-47</a:t>
            </a:r>
          </a:p>
          <a:p>
            <a:r>
              <a:rPr lang="da-DK" sz="1400" dirty="0"/>
              <a:t>Ekstra henvisninger: 1. Johannesbrev 1,3 (om fællesskab) 2. Kor. 9,7 (om at give)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122C0-304F-D94D-85D1-E662264F5D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5702" y="5203219"/>
            <a:ext cx="4791301" cy="1187612"/>
          </a:xfrm>
        </p:spPr>
        <p:txBody>
          <a:bodyPr/>
          <a:lstStyle/>
          <a:p>
            <a:r>
              <a:rPr lang="da-DK" sz="1050" dirty="0"/>
              <a:t>Drivkraften for den første kirke var ÆREFRYGT for Gud (v. 43) og TILBEDELSE (v. 47). </a:t>
            </a:r>
          </a:p>
          <a:p>
            <a:r>
              <a:rPr lang="da-DK" sz="1050" dirty="0"/>
              <a:t>Vi er som kirke en gruppe af fejlbarlige mennesker, som har brug for tilgivelse af Jesus og af hinanden. Men vi er Jesu brud og vi kan stadig i dag opleve Helligåndens kraft i vores personlige liv og i kirken. Og Gud kan og vil gøre store ting gennem os.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035901-E598-2C48-9830-6C87FF25465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122990"/>
            <a:ext cx="4768651" cy="1864809"/>
          </a:xfrm>
        </p:spPr>
        <p:txBody>
          <a:bodyPr/>
          <a:lstStyle/>
          <a:p>
            <a:r>
              <a:rPr lang="da-DK" dirty="0"/>
              <a:t>Hvilket af de fire kendetegn har talt mest til dig? Hvad synes du er mest udfordrende? </a:t>
            </a:r>
          </a:p>
          <a:p>
            <a:r>
              <a:rPr lang="da-DK" dirty="0"/>
              <a:t>Tal om udfordringen ved at være generøse med vores tid og penge. </a:t>
            </a:r>
          </a:p>
          <a:p>
            <a:r>
              <a:rPr lang="da-DK" dirty="0"/>
              <a:t>Hvad tænker du om citatet: ”Gud meddeler mennesker sit nærvær […] når de i fællesskab tilbeder ham.” Hvordan oplever du Guds nærvær og Helligåndens tale til dig?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02F2860-175F-7549-8660-270CAD1DA1E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a-DK" dirty="0"/>
              <a:t>Lad os fortsat bede for Astrid. </a:t>
            </a:r>
          </a:p>
          <a:p>
            <a:r>
              <a:rPr lang="da-DK" dirty="0"/>
              <a:t>Lad os bede for den 30. maj, hvor kirken er repræsenteret ved et stort arrangement til Rødovres 125 årige jubilæum. </a:t>
            </a:r>
          </a:p>
          <a:p>
            <a:r>
              <a:rPr lang="da-DK" dirty="0"/>
              <a:t>Bed gerne </a:t>
            </a:r>
            <a:r>
              <a:rPr lang="da-DK"/>
              <a:t>for forberedelserne til sommerens lejre.</a:t>
            </a:r>
            <a:endParaRPr lang="da-DK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66335DC-9A39-F64B-B62B-836D36B5FA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236825" y="4207753"/>
            <a:ext cx="4791301" cy="835301"/>
          </a:xfrm>
        </p:spPr>
        <p:txBody>
          <a:bodyPr>
            <a:normAutofit/>
          </a:bodyPr>
          <a:lstStyle/>
          <a:p>
            <a:r>
              <a:rPr lang="da-DK" dirty="0"/>
              <a:t>Bed Helligånden om at vise dig, hvordan han vil bruge dig i det puslespil, der hedder ”</a:t>
            </a:r>
            <a:r>
              <a:rPr lang="da-DK" dirty="0" err="1"/>
              <a:t>Højnæskirken</a:t>
            </a:r>
            <a:r>
              <a:rPr lang="da-DK" dirty="0"/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4712750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ce7b44-c394-42d1-a5e7-f247d1b5b78c" xsi:nil="true"/>
    <lcf76f155ced4ddcb4097134ff3c332f xmlns="44168d15-525b-443e-9103-846403f98ac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62A6E336102A409DCE6EAAEEBBB5B4" ma:contentTypeVersion="12" ma:contentTypeDescription="Create a new document." ma:contentTypeScope="" ma:versionID="cc2de7ca1619c8be3262bce65819789b">
  <xsd:schema xmlns:xsd="http://www.w3.org/2001/XMLSchema" xmlns:xs="http://www.w3.org/2001/XMLSchema" xmlns:p="http://schemas.microsoft.com/office/2006/metadata/properties" xmlns:ns2="44168d15-525b-443e-9103-846403f98ac9" xmlns:ns3="c7ce7b44-c394-42d1-a5e7-f247d1b5b78c" targetNamespace="http://schemas.microsoft.com/office/2006/metadata/properties" ma:root="true" ma:fieldsID="eb3e64a27cc5e990567291ea33b205b2" ns2:_="" ns3:_="">
    <xsd:import namespace="44168d15-525b-443e-9103-846403f98ac9"/>
    <xsd:import namespace="c7ce7b44-c394-42d1-a5e7-f247d1b5b7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168d15-525b-443e-9103-846403f98a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19731afd-e726-4161-a857-61de5a62a7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ce7b44-c394-42d1-a5e7-f247d1b5b78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7bff322-4040-4798-a219-743850e60bf2}" ma:internalName="TaxCatchAll" ma:showField="CatchAllData" ma:web="c7ce7b44-c394-42d1-a5e7-f247d1b5b7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schemas.microsoft.com/office/infopath/2007/PartnerControls"/>
    <ds:schemaRef ds:uri="c7ce7b44-c394-42d1-a5e7-f247d1b5b78c"/>
    <ds:schemaRef ds:uri="44168d15-525b-443e-9103-846403f98ac9"/>
  </ds:schemaRefs>
</ds:datastoreItem>
</file>

<file path=customXml/itemProps2.xml><?xml version="1.0" encoding="utf-8"?>
<ds:datastoreItem xmlns:ds="http://schemas.openxmlformats.org/officeDocument/2006/customXml" ds:itemID="{B46001CD-ABF6-484C-93A6-46DF5CBD78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168d15-525b-443e-9103-846403f98ac9"/>
    <ds:schemaRef ds:uri="c7ce7b44-c394-42d1-a5e7-f247d1b5b7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3731</TotalTime>
  <Words>361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Verdana</vt:lpstr>
      <vt:lpstr>Wingdings 3</vt:lpstr>
      <vt:lpstr>Wisp</vt:lpstr>
      <vt:lpstr>think-cell Slide</vt:lpstr>
      <vt:lpstr>Kendetegn for en levende kirke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Anne-Mette Lerche</cp:lastModifiedBy>
  <cp:revision>87</cp:revision>
  <dcterms:created xsi:type="dcterms:W3CDTF">2019-08-19T18:08:22Z</dcterms:created>
  <dcterms:modified xsi:type="dcterms:W3CDTF">2026-05-26T09:43:50Z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0x0101006E62A6E336102A409DCE6EAAEEBBB5B4</vt:lpwstr>
  </property>
</Properties>
</file>