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60"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showGuides="1">
      <p:cViewPr varScale="1">
        <p:scale>
          <a:sx n="94" d="100"/>
          <a:sy n="94" d="100"/>
        </p:scale>
        <p:origin x="768"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62"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1/13/22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33E91-0104-0C4B-BED0-F980DBE04BBB}"/>
              </a:ext>
            </a:extLst>
          </p:cNvPr>
          <p:cNvSpPr>
            <a:spLocks noGrp="1"/>
          </p:cNvSpPr>
          <p:nvPr>
            <p:ph type="title"/>
          </p:nvPr>
        </p:nvSpPr>
        <p:spPr/>
        <p:txBody>
          <a:bodyPr/>
          <a:lstStyle/>
          <a:p>
            <a:r>
              <a:rPr lang="da-DK" dirty="0"/>
              <a:t>Jesus min sikkerhed i liv og død</a:t>
            </a:r>
          </a:p>
        </p:txBody>
      </p:sp>
      <p:sp>
        <p:nvSpPr>
          <p:cNvPr id="3" name="Text Placeholder 2">
            <a:extLst>
              <a:ext uri="{FF2B5EF4-FFF2-40B4-BE49-F238E27FC236}">
                <a16:creationId xmlns:a16="http://schemas.microsoft.com/office/drawing/2014/main" id="{D5686424-2B8F-D240-9679-31E9F1562D1A}"/>
              </a:ext>
            </a:extLst>
          </p:cNvPr>
          <p:cNvSpPr>
            <a:spLocks noGrp="1"/>
          </p:cNvSpPr>
          <p:nvPr>
            <p:ph type="body" sz="half" idx="2"/>
          </p:nvPr>
        </p:nvSpPr>
        <p:spPr/>
        <p:txBody>
          <a:bodyPr>
            <a:normAutofit fontScale="77500" lnSpcReduction="20000"/>
          </a:bodyPr>
          <a:lstStyle/>
          <a:p>
            <a:r>
              <a:rPr lang="da-DK" sz="1500" dirty="0"/>
              <a:t>Det er vigtigt, at man som kristen, har en klar overbevisning, at man har fået det evige liv. Det giver en frimodighed med at leve, men også at lide i dette liv samt mod til at møde døden.</a:t>
            </a:r>
            <a:br>
              <a:rPr lang="da-DK" sz="1500" dirty="0"/>
            </a:br>
            <a:r>
              <a:rPr lang="da-DK" sz="1500" dirty="0"/>
              <a:t>Det kan godt være at denne tro kan anfægtes når alt omkring os, inkluderet os selv, er underlagt dødens forbandelse. Dog er det kristne håb , at Jesus har besejret døden, da han betalte for menneskehedens synd og skyld på korset. Igennem hans opstandelse fra de døde, tilbyder Jesus nu mennesker adgang til det evige liv. Den får de, når de personligt tager imod ham, som deres Herre og Frelser. </a:t>
            </a:r>
            <a:br>
              <a:rPr lang="da-DK" sz="1500" dirty="0"/>
            </a:br>
            <a:r>
              <a:rPr lang="da-DK" sz="1500" dirty="0"/>
              <a:t>Jesus lover derudover at han vil være med os i vores dødsøjeblik og at han vil selv føre os igennem døden ind i et helt nyt evigt himmelsk liv med alle andre der følger ham. Jesus forsikrer endegyldigt til alle der følger ham, at han vil holde fast i os igennem vores liv her på jorden og at ingen og intet vil kunne rive os ud af hans mægtige hænder. Vores evige liv er bevogtet sikkert hos ham.</a:t>
            </a:r>
            <a:endParaRPr lang="da-DK" dirty="0"/>
          </a:p>
        </p:txBody>
      </p:sp>
      <p:sp>
        <p:nvSpPr>
          <p:cNvPr id="4" name="Text Placeholder 3">
            <a:extLst>
              <a:ext uri="{FF2B5EF4-FFF2-40B4-BE49-F238E27FC236}">
                <a16:creationId xmlns:a16="http://schemas.microsoft.com/office/drawing/2014/main" id="{F935EA0A-5AF9-D84A-A5A3-374EABD6FCA5}"/>
              </a:ext>
            </a:extLst>
          </p:cNvPr>
          <p:cNvSpPr>
            <a:spLocks noGrp="1"/>
          </p:cNvSpPr>
          <p:nvPr>
            <p:ph type="body" sz="quarter" idx="13"/>
          </p:nvPr>
        </p:nvSpPr>
        <p:spPr/>
        <p:txBody>
          <a:bodyPr/>
          <a:lstStyle/>
          <a:p>
            <a:r>
              <a:rPr lang="da-DK" dirty="0"/>
              <a:t>1.Pet.1:3-9</a:t>
            </a:r>
            <a:br>
              <a:rPr lang="da-DK" dirty="0"/>
            </a:br>
            <a:r>
              <a:rPr lang="da-DK" dirty="0"/>
              <a:t>Genfødt til et levende håb ved Jesu Kristi opstandelse fra de døde, til en uforgængelig, ukrænkelig, uvisnelig arv.</a:t>
            </a:r>
            <a:endParaRPr lang="da-DK" i="1" dirty="0"/>
          </a:p>
          <a:p>
            <a:r>
              <a:rPr lang="da-DK" dirty="0"/>
              <a:t>Rom.6:23; 1.Kor.15:54-57; Joh.8:52; Joh.10:28-29</a:t>
            </a:r>
          </a:p>
        </p:txBody>
      </p:sp>
      <p:sp>
        <p:nvSpPr>
          <p:cNvPr id="5" name="Text Placeholder 4">
            <a:extLst>
              <a:ext uri="{FF2B5EF4-FFF2-40B4-BE49-F238E27FC236}">
                <a16:creationId xmlns:a16="http://schemas.microsoft.com/office/drawing/2014/main" id="{66C122C0-304F-D94D-85D1-E662264F5DB9}"/>
              </a:ext>
            </a:extLst>
          </p:cNvPr>
          <p:cNvSpPr>
            <a:spLocks noGrp="1"/>
          </p:cNvSpPr>
          <p:nvPr>
            <p:ph type="body" sz="quarter" idx="14"/>
          </p:nvPr>
        </p:nvSpPr>
        <p:spPr/>
        <p:txBody>
          <a:bodyPr/>
          <a:lstStyle/>
          <a:p>
            <a:r>
              <a:rPr lang="da-DK" dirty="0"/>
              <a:t>Gud bruger døden som et redskab til at standse synden</a:t>
            </a:r>
          </a:p>
          <a:p>
            <a:r>
              <a:rPr lang="da-DK" dirty="0"/>
              <a:t>Jesus er den eneste, der har overvundet dødens magt igennem hans død og opstandelse</a:t>
            </a:r>
          </a:p>
          <a:p>
            <a:r>
              <a:rPr lang="da-DK" dirty="0"/>
              <a:t>Jesus vil selv føre os igennem døden til et evigt himmelsk liv og forsikrer os at ingen kan rive os ud af hans hånd</a:t>
            </a:r>
          </a:p>
        </p:txBody>
      </p:sp>
      <p:sp>
        <p:nvSpPr>
          <p:cNvPr id="6" name="Text Placeholder 5">
            <a:extLst>
              <a:ext uri="{FF2B5EF4-FFF2-40B4-BE49-F238E27FC236}">
                <a16:creationId xmlns:a16="http://schemas.microsoft.com/office/drawing/2014/main" id="{1E035901-E598-2C48-9830-6C87FF25465C}"/>
              </a:ext>
            </a:extLst>
          </p:cNvPr>
          <p:cNvSpPr>
            <a:spLocks noGrp="1"/>
          </p:cNvSpPr>
          <p:nvPr>
            <p:ph type="body" sz="quarter" idx="15"/>
          </p:nvPr>
        </p:nvSpPr>
        <p:spPr/>
        <p:txBody>
          <a:bodyPr/>
          <a:lstStyle/>
          <a:p>
            <a:r>
              <a:rPr lang="da-DK" dirty="0"/>
              <a:t>Hvad er det sværeste problem du oplever, når du tænker på døden?</a:t>
            </a:r>
          </a:p>
          <a:p>
            <a:r>
              <a:rPr lang="da-DK" dirty="0"/>
              <a:t>Hvordan kan Gud hjælpe os med at overkomme disse problemer, som døden giver os? (smerte, sorg og savn)</a:t>
            </a:r>
          </a:p>
          <a:p>
            <a:r>
              <a:rPr lang="da-DK" dirty="0"/>
              <a:t>Hvor finder du din sikkerhed, at du har det evige liv?</a:t>
            </a:r>
          </a:p>
          <a:p>
            <a:r>
              <a:rPr lang="da-DK" dirty="0"/>
              <a:t>Hvordan gør du dig klar til at møde Gud?</a:t>
            </a:r>
          </a:p>
        </p:txBody>
      </p:sp>
      <p:sp>
        <p:nvSpPr>
          <p:cNvPr id="7" name="Text Placeholder 6">
            <a:extLst>
              <a:ext uri="{FF2B5EF4-FFF2-40B4-BE49-F238E27FC236}">
                <a16:creationId xmlns:a16="http://schemas.microsoft.com/office/drawing/2014/main" id="{202F2860-175F-7549-8660-270CAD1DA1E1}"/>
              </a:ext>
            </a:extLst>
          </p:cNvPr>
          <p:cNvSpPr>
            <a:spLocks noGrp="1"/>
          </p:cNvSpPr>
          <p:nvPr>
            <p:ph type="body" sz="quarter" idx="16"/>
          </p:nvPr>
        </p:nvSpPr>
        <p:spPr/>
        <p:txBody>
          <a:bodyPr/>
          <a:lstStyle/>
          <a:p>
            <a:r>
              <a:rPr lang="da-DK" dirty="0"/>
              <a:t>Bed for at mennesker, der kommer i </a:t>
            </a:r>
            <a:r>
              <a:rPr lang="da-DK" dirty="0" err="1"/>
              <a:t>Højnæskirken</a:t>
            </a:r>
            <a:r>
              <a:rPr lang="da-DK" dirty="0"/>
              <a:t>, kan høre evangeliet klart og komme til en glad overbevisning om, at Gud, i Jesus, har givet os det evige liv</a:t>
            </a:r>
          </a:p>
          <a:p>
            <a:r>
              <a:rPr lang="da-DK" dirty="0"/>
              <a:t>Bed </a:t>
            </a:r>
            <a:r>
              <a:rPr lang="da-DK"/>
              <a:t>fortsat for </a:t>
            </a:r>
            <a:r>
              <a:rPr lang="da-DK" dirty="0"/>
              <a:t>vores opfølgning af juleposemodtagerne, og for de mennesker som vores missionærer betjener.</a:t>
            </a:r>
          </a:p>
        </p:txBody>
      </p:sp>
      <p:sp>
        <p:nvSpPr>
          <p:cNvPr id="8" name="Text Placeholder 7">
            <a:extLst>
              <a:ext uri="{FF2B5EF4-FFF2-40B4-BE49-F238E27FC236}">
                <a16:creationId xmlns:a16="http://schemas.microsoft.com/office/drawing/2014/main" id="{066335DC-9A39-F64B-B62B-836D36B5FA44}"/>
              </a:ext>
            </a:extLst>
          </p:cNvPr>
          <p:cNvSpPr>
            <a:spLocks noGrp="1"/>
          </p:cNvSpPr>
          <p:nvPr>
            <p:ph type="body" sz="quarter" idx="18"/>
          </p:nvPr>
        </p:nvSpPr>
        <p:spPr/>
        <p:txBody>
          <a:bodyPr>
            <a:normAutofit/>
          </a:bodyPr>
          <a:lstStyle/>
          <a:p>
            <a:r>
              <a:rPr lang="da-DK" dirty="0"/>
              <a:t>Overvej dine lyster, beslutninger og vaner i lyset af at du skal dø og møde den hellige Gud, og skal leve med ham i al evighed</a:t>
            </a:r>
          </a:p>
          <a:p>
            <a:pPr marL="0" indent="0">
              <a:buNone/>
            </a:pPr>
            <a:endParaRPr lang="da-DK" dirty="0"/>
          </a:p>
        </p:txBody>
      </p:sp>
    </p:spTree>
    <p:extLst>
      <p:ext uri="{BB962C8B-B14F-4D97-AF65-F5344CB8AC3E}">
        <p14:creationId xmlns:p14="http://schemas.microsoft.com/office/powerpoint/2010/main" val="39545814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3446</TotalTime>
  <Words>448</Words>
  <Application>Microsoft Macintosh PowerPoint</Application>
  <PresentationFormat>Widescreen</PresentationFormat>
  <Paragraphs>14</Paragraphs>
  <Slides>1</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6" baseType="lpstr">
      <vt:lpstr>Century Gothic</vt:lpstr>
      <vt:lpstr>Verdana</vt:lpstr>
      <vt:lpstr>Wingdings 3</vt:lpstr>
      <vt:lpstr>Wisp</vt:lpstr>
      <vt:lpstr>think-cell Slide</vt:lpstr>
      <vt:lpstr>Jesus min sikkerhed i liv og død</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Microsoft Office-bruger</cp:lastModifiedBy>
  <cp:revision>55</cp:revision>
  <dcterms:created xsi:type="dcterms:W3CDTF">2019-08-19T18:08:22Z</dcterms:created>
  <dcterms:modified xsi:type="dcterms:W3CDTF">2022-01-13T08:43:05Z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