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9"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showGuides="1">
      <p:cViewPr varScale="1">
        <p:scale>
          <a:sx n="94" d="100"/>
          <a:sy n="94" d="100"/>
        </p:scale>
        <p:origin x="768"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6"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10/19/20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extLst>
              <p:ext uri="{D42A27DB-BD31-4B8C-83A1-F6EECF244321}">
                <p14:modId xmlns:p14="http://schemas.microsoft.com/office/powerpoint/2010/main" val="2767264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6"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p:txBody>
          <a:bodyPr/>
          <a:lstStyle/>
          <a:p>
            <a:r>
              <a:rPr lang="da-DK" dirty="0"/>
              <a:t>Hellig kærlighed</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p:txBody>
          <a:bodyPr>
            <a:normAutofit/>
          </a:bodyPr>
          <a:lstStyle/>
          <a:p>
            <a:r>
              <a:rPr lang="da-DK" dirty="0"/>
              <a:t>Fadervor lærer os at bede på en ny, revolutionerende måde, fordi bønnen er 1) kort, 2) på vores eget sprog, 3) personlig, ikke formel 4) for alle (ingen jødiske referencer) og 5) til vores himmelske, fuldkomne far.</a:t>
            </a:r>
          </a:p>
          <a:p>
            <a:r>
              <a:rPr lang="da-DK" dirty="0"/>
              <a:t>Vores Far er i himlene. Han er både nær (i vores himmel med fugle og skyer) og fjern (i universet og i den usynlige himmel). Han er hellig (adskilt), derfor beder vi: ”Helliget blive dit navn”</a:t>
            </a:r>
          </a:p>
          <a:p>
            <a:r>
              <a:rPr lang="da-DK" dirty="0"/>
              <a:t>Så hvordan forener vi, at Gud er nær og tiltrækkende i sin kærlighed, men fjern og afskrækkende i sin hellighed?</a:t>
            </a:r>
          </a:p>
          <a:p>
            <a:r>
              <a:rPr lang="da-DK" dirty="0"/>
              <a:t>Svaret er Jesu kors. Der straffer Gud i sin hellighed al synd og ondskab, men i sin kærlighed rammer det Jesus i stedet for os. Gennem korset har vi nu frimodig adgang til Guds trone.</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sz="1200" dirty="0"/>
              <a:t>Matthæus 6:7-13</a:t>
            </a:r>
          </a:p>
          <a:p>
            <a:r>
              <a:rPr lang="da-DK" dirty="0"/>
              <a:t>Esajas 6:1-8</a:t>
            </a:r>
          </a:p>
          <a:p>
            <a:r>
              <a:rPr lang="da-DK" sz="1200" dirty="0"/>
              <a:t>1 Peter 1:14-16</a:t>
            </a:r>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p:txBody>
          <a:bodyPr/>
          <a:lstStyle/>
          <a:p>
            <a:r>
              <a:rPr lang="da-DK" sz="1200" dirty="0"/>
              <a:t>Guds kærlighed er </a:t>
            </a:r>
            <a:r>
              <a:rPr lang="da-DK" sz="1200" i="1" dirty="0"/>
              <a:t>hellig</a:t>
            </a:r>
            <a:r>
              <a:rPr lang="da-DK" sz="1200" dirty="0"/>
              <a:t> kærlighed. Den er fuldkommen, ubetinget og i stand til at tilgive og overvinde al synd. Den er opfyldt gennem Jesu død. Den er sikker, det er en pagts-kærlighed. Gud sværger, at han elsker os. Den er uforanderlig, evig.</a:t>
            </a:r>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122991"/>
            <a:ext cx="4768651" cy="1596211"/>
          </a:xfrm>
        </p:spPr>
        <p:txBody>
          <a:bodyPr/>
          <a:lstStyle/>
          <a:p>
            <a:r>
              <a:rPr lang="da-DK" dirty="0"/>
              <a:t>Hvad motiverer dig til at bede? Har du et billede i dit indre, når du beder (Jesu kors, Guds trone, andet)?</a:t>
            </a:r>
          </a:p>
          <a:p>
            <a:r>
              <a:rPr lang="da-DK" dirty="0"/>
              <a:t>Har du oplevet Guds hellighed? Hvordan?</a:t>
            </a:r>
          </a:p>
          <a:p>
            <a:r>
              <a:rPr lang="da-DK" dirty="0"/>
              <a:t>Diskutér, hvordan det at være hellig er noget værdifuldt (og ikke bare hykleri)</a:t>
            </a:r>
          </a:p>
          <a:p>
            <a:endParaRPr lang="da-DK" dirty="0"/>
          </a:p>
          <a:p>
            <a:endParaRPr lang="da-DK" dirty="0"/>
          </a:p>
          <a:p>
            <a:endParaRPr lang="da-DK" dirty="0"/>
          </a:p>
          <a:p>
            <a:r>
              <a:rPr lang="da-DK" dirty="0"/>
              <a:t>Fadervor består af 6 små bønner. Tag hver dag i denne uge én af dem og fold den ud til alle områder af dit liv.</a:t>
            </a:r>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5319571"/>
            <a:ext cx="4791301" cy="1074283"/>
          </a:xfrm>
        </p:spPr>
        <p:txBody>
          <a:bodyPr/>
          <a:lstStyle/>
          <a:p>
            <a:r>
              <a:rPr lang="da-DK" sz="1200"/>
              <a:t>Tak at </a:t>
            </a:r>
            <a:r>
              <a:rPr lang="da-DK" sz="1200" dirty="0"/>
              <a:t>vi i denne </a:t>
            </a:r>
            <a:r>
              <a:rPr lang="da-DK" sz="1200" dirty="0" err="1"/>
              <a:t>corona</a:t>
            </a:r>
            <a:r>
              <a:rPr lang="da-DK" sz="1200" dirty="0"/>
              <a:t> tid, har mulighed for at mødes og holde gudstjeneste. Tak for </a:t>
            </a:r>
            <a:r>
              <a:rPr lang="da-DK" sz="1200" dirty="0" err="1"/>
              <a:t>streamingtjenesten</a:t>
            </a:r>
            <a:r>
              <a:rPr lang="da-DK" sz="1200" dirty="0"/>
              <a:t>.</a:t>
            </a:r>
          </a:p>
          <a:p>
            <a:r>
              <a:rPr lang="da-DK" dirty="0"/>
              <a:t>Bøn: Menighedsmødet og god opstart på </a:t>
            </a:r>
            <a:r>
              <a:rPr lang="da-DK" dirty="0" err="1"/>
              <a:t>juleposeprojeketet</a:t>
            </a:r>
            <a:r>
              <a:rPr lang="da-DK" dirty="0"/>
              <a:t> </a:t>
            </a:r>
            <a:endParaRPr lang="da-DK" sz="1200" dirty="0"/>
          </a:p>
        </p:txBody>
      </p:sp>
      <p:sp>
        <p:nvSpPr>
          <p:cNvPr id="9" name="Text Placeholder 6">
            <a:extLst>
              <a:ext uri="{FF2B5EF4-FFF2-40B4-BE49-F238E27FC236}">
                <a16:creationId xmlns:a16="http://schemas.microsoft.com/office/drawing/2014/main" id="{4031993A-A90F-4917-A07A-5BCDCCA7170E}"/>
              </a:ext>
            </a:extLst>
          </p:cNvPr>
          <p:cNvSpPr txBox="1">
            <a:spLocks/>
          </p:cNvSpPr>
          <p:nvPr/>
        </p:nvSpPr>
        <p:spPr>
          <a:xfrm>
            <a:off x="7260181" y="3881710"/>
            <a:ext cx="4791301" cy="98564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
        <p:nvSpPr>
          <p:cNvPr id="10" name="Text Placeholder 5">
            <a:extLst>
              <a:ext uri="{FF2B5EF4-FFF2-40B4-BE49-F238E27FC236}">
                <a16:creationId xmlns:a16="http://schemas.microsoft.com/office/drawing/2014/main" id="{3F1618D5-19AC-4262-9FA0-B7787C7D5480}"/>
              </a:ext>
            </a:extLst>
          </p:cNvPr>
          <p:cNvSpPr txBox="1">
            <a:spLocks/>
          </p:cNvSpPr>
          <p:nvPr/>
        </p:nvSpPr>
        <p:spPr>
          <a:xfrm>
            <a:off x="7256700" y="4223462"/>
            <a:ext cx="4768651" cy="643890"/>
          </a:xfrm>
          <a:prstGeom prst="rect">
            <a:avLst/>
          </a:prstGeom>
        </p:spPr>
        <p:txBody>
          <a:bodyPr vert="horz" lIns="91440" tIns="45720" rIns="91440" bIns="45720" rtlCol="0">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Tree>
    <p:extLst>
      <p:ext uri="{BB962C8B-B14F-4D97-AF65-F5344CB8AC3E}">
        <p14:creationId xmlns:p14="http://schemas.microsoft.com/office/powerpoint/2010/main" val="25881634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8EB455-CDDE-4E54-9928-BA67DD5BD6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541</TotalTime>
  <Words>327</Words>
  <Application>Microsoft Macintosh PowerPoint</Application>
  <PresentationFormat>Widescreen</PresentationFormat>
  <Paragraphs>18</Paragraphs>
  <Slides>1</Slides>
  <Notes>0</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6" baseType="lpstr">
      <vt:lpstr>Century Gothic</vt:lpstr>
      <vt:lpstr>Verdana</vt:lpstr>
      <vt:lpstr>Wingdings 3</vt:lpstr>
      <vt:lpstr>Wisp</vt:lpstr>
      <vt:lpstr>think-cell Slide</vt:lpstr>
      <vt:lpstr>Hellig kærlighed</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Microsoft Office-bruger</cp:lastModifiedBy>
  <cp:revision>34</cp:revision>
  <dcterms:created xsi:type="dcterms:W3CDTF">2019-08-19T18:08:22Z</dcterms:created>
  <dcterms:modified xsi:type="dcterms:W3CDTF">2020-10-19T09:02:44Z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