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61"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showGuides="1">
      <p:cViewPr varScale="1">
        <p:scale>
          <a:sx n="82" d="100"/>
          <a:sy n="82" d="100"/>
        </p:scale>
        <p:origin x="72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1.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1"/>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da-DK"/>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da-DK"/>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da-DK"/>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da-DK"/>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da-DK"/>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da-DK"/>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da-DK"/>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da-DK"/>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da-DK"/>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da-DK"/>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da-DK"/>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da-DK"/>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da-DK"/>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da-DK"/>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da-DK"/>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da-DK"/>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da-DK"/>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da-DK"/>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da-DK"/>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da-DK"/>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da-DK"/>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da-DK"/>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da-DK"/>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da-DK"/>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12/30/2025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tags" Target="../tags/tag4.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0" imgH="469" progId="TCLayout.ActiveDocument.1">
                  <p:embed/>
                </p:oleObj>
              </mc:Choice>
              <mc:Fallback>
                <p:oleObj name="think-cell Slide" r:id="rId3"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p:txBody>
          <a:bodyPr/>
          <a:lstStyle/>
          <a:p>
            <a:r>
              <a:rPr lang="da-DK"/>
              <a:t>Gå med Gud ind i 2026</a:t>
            </a:r>
            <a:endParaRPr lang="da-DK" dirty="0"/>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p:txBody>
          <a:bodyPr>
            <a:normAutofit fontScale="92500" lnSpcReduction="20000"/>
          </a:bodyPr>
          <a:lstStyle/>
          <a:p>
            <a:pPr>
              <a:defRPr/>
            </a:pPr>
            <a:r>
              <a:rPr lang="da-DK" altLang="da-DK" u="sng" dirty="0">
                <a:latin typeface="Arial" panose="020B0604020202020204" pitchFamily="34" charset="0"/>
              </a:rPr>
              <a:t>Formål:</a:t>
            </a:r>
            <a:r>
              <a:rPr lang="da-DK" altLang="da-DK" dirty="0">
                <a:latin typeface="Arial" panose="020B0604020202020204" pitchFamily="34" charset="0"/>
              </a:rPr>
              <a:t> At gøre mig klar til at indtage det nye år, 2026</a:t>
            </a:r>
            <a:br>
              <a:rPr lang="da-DK" dirty="0"/>
            </a:br>
            <a:r>
              <a:rPr lang="da-DK" altLang="da-DK" u="sng" dirty="0">
                <a:latin typeface="Arial" panose="020B0604020202020204" pitchFamily="34" charset="0"/>
              </a:rPr>
              <a:t>Mål:</a:t>
            </a:r>
            <a:r>
              <a:rPr lang="da-DK" altLang="da-DK" dirty="0">
                <a:latin typeface="Arial" panose="020B0604020202020204" pitchFamily="34" charset="0"/>
              </a:rPr>
              <a:t> </a:t>
            </a:r>
            <a:br>
              <a:rPr lang="da-DK" altLang="da-DK" dirty="0">
                <a:latin typeface="Arial" panose="020B0604020202020204" pitchFamily="34" charset="0"/>
              </a:rPr>
            </a:br>
            <a:r>
              <a:rPr lang="da-DK" dirty="0"/>
              <a:t>- </a:t>
            </a:r>
            <a:r>
              <a:rPr lang="da-DK" altLang="da-DK" dirty="0">
                <a:latin typeface="Arial" panose="020B0604020202020204" pitchFamily="34" charset="0"/>
              </a:rPr>
              <a:t>At søge ydmygt ind til Gud. Det er den indstilling Gud kan bruge til at forme mere af Kristi karakter ind i vores liv og bevare vores forhold til ham personlig, levende og dynamisk.</a:t>
            </a:r>
            <a:br>
              <a:rPr lang="da-DK" altLang="da-DK" dirty="0">
                <a:latin typeface="Arial" panose="020B0604020202020204" pitchFamily="34" charset="0"/>
              </a:rPr>
            </a:br>
            <a:r>
              <a:rPr lang="da-DK" altLang="da-DK" dirty="0">
                <a:latin typeface="Arial" panose="020B0604020202020204" pitchFamily="34" charset="0"/>
              </a:rPr>
              <a:t>- At huske på HVEM han er og HVAD han har GJORT for mig.</a:t>
            </a:r>
            <a:br>
              <a:rPr lang="da-DK" altLang="da-DK" dirty="0">
                <a:latin typeface="Arial" panose="020B0604020202020204" pitchFamily="34" charset="0"/>
              </a:rPr>
            </a:br>
            <a:r>
              <a:rPr lang="da-DK" altLang="da-DK" dirty="0">
                <a:latin typeface="Arial" panose="020B0604020202020204" pitchFamily="34" charset="0"/>
              </a:rPr>
              <a:t>Huske på hans barmhjertige frelse af en synder, som mig. Huske på at han har indgået en evig pagt med mig, som han aldrig vil bryde. Huske på alle de velsignelser han har fyldt mit liv med og de mange gange han har hjulpet mig igennem vanskelige omstændigheder.</a:t>
            </a:r>
            <a:br>
              <a:rPr lang="da-DK" altLang="da-DK" dirty="0">
                <a:latin typeface="Arial" panose="020B0604020202020204" pitchFamily="34" charset="0"/>
              </a:rPr>
            </a:br>
            <a:r>
              <a:rPr lang="da-DK" altLang="da-DK" dirty="0">
                <a:latin typeface="Arial" panose="020B0604020202020204" pitchFamily="34" charset="0"/>
              </a:rPr>
              <a:t>- At stole på hans store omsorg og overstyring af mine livs omstændigheder. Når det kommer til stykket, er jeg et meget begrænset menneske, som sagtens kan væltes, når livet går imod mig. Ved at fokusere på Jesus Kristus, formår jeg at overvinde det onde og den Onde. Samtidig styrker det mig til at leve et liv der passer til hvem Gud er, den evige, almægtige, alvise Gud, som er usammenlignelig i forhold til alle andre. Når jeg kender ham, længes jeg efter at leve i overensstemmelse med ham.</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dirty="0">
                <a:latin typeface="Arial" panose="020B0604020202020204" pitchFamily="34" charset="0"/>
                <a:cs typeface="Arial" panose="020B0604020202020204" pitchFamily="34" charset="0"/>
              </a:rPr>
              <a:t>Læs</a:t>
            </a:r>
            <a:r>
              <a:rPr lang="da-DK" altLang="da-DK" dirty="0">
                <a:latin typeface="Arial" panose="020B0604020202020204" pitchFamily="34" charset="0"/>
                <a:cs typeface="Arial" panose="020B0604020202020204" pitchFamily="34" charset="0"/>
              </a:rPr>
              <a:t>: 5Mos.8:1-18 og Mt.28:20</a:t>
            </a:r>
            <a:br>
              <a:rPr lang="da-DK" altLang="da-DK" dirty="0">
                <a:latin typeface="Arial" panose="020B0604020202020204" pitchFamily="34" charset="0"/>
                <a:cs typeface="Arial" panose="020B0604020202020204" pitchFamily="34" charset="0"/>
              </a:rPr>
            </a:br>
            <a:r>
              <a:rPr lang="da-DK" altLang="da-DK" dirty="0">
                <a:solidFill>
                  <a:schemeClr val="tx1"/>
                </a:solidFill>
                <a:latin typeface="Arial" panose="020B0604020202020204" pitchFamily="34" charset="0"/>
                <a:cs typeface="Arial" panose="020B0604020202020204" pitchFamily="34" charset="0"/>
              </a:rPr>
              <a:t>”Husk på Herren din Gud, det er ham, der giver dig kraft”.</a:t>
            </a:r>
            <a:br>
              <a:rPr lang="da-DK" altLang="da-DK" dirty="0">
                <a:solidFill>
                  <a:schemeClr val="tx1"/>
                </a:solidFill>
                <a:latin typeface="Arial" panose="020B0604020202020204" pitchFamily="34" charset="0"/>
                <a:cs typeface="Arial" panose="020B0604020202020204" pitchFamily="34" charset="0"/>
              </a:rPr>
            </a:br>
            <a:r>
              <a:rPr lang="da-DK" altLang="da-DK" dirty="0">
                <a:solidFill>
                  <a:schemeClr val="tx1"/>
                </a:solidFill>
                <a:latin typeface="Arial" panose="020B0604020202020204" pitchFamily="34" charset="0"/>
                <a:cs typeface="Arial" panose="020B0604020202020204" pitchFamily="34" charset="0"/>
              </a:rPr>
              <a:t>5Mos.8:18</a:t>
            </a:r>
            <a:br>
              <a:rPr lang="da-DK" altLang="da-DK" dirty="0">
                <a:solidFill>
                  <a:schemeClr val="tx1"/>
                </a:solidFill>
                <a:latin typeface="Arial" panose="020B0604020202020204" pitchFamily="34" charset="0"/>
                <a:cs typeface="Arial" panose="020B0604020202020204" pitchFamily="34" charset="0"/>
              </a:rPr>
            </a:br>
            <a:r>
              <a:rPr lang="da-DK" altLang="da-DK" dirty="0">
                <a:solidFill>
                  <a:schemeClr val="tx1"/>
                </a:solidFill>
                <a:latin typeface="Arial" panose="020B0604020202020204" pitchFamily="34" charset="0"/>
                <a:cs typeface="Arial" panose="020B0604020202020204" pitchFamily="34" charset="0"/>
              </a:rPr>
              <a:t>”Jeg er med jer alle dage, indtil verdens ende” Mt.28:20</a:t>
            </a:r>
            <a:endParaRPr lang="da-DK" sz="1200" i="1"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p:txBody>
          <a:bodyPr/>
          <a:lstStyle/>
          <a:p>
            <a:r>
              <a:rPr lang="da-DK" sz="1000" dirty="0">
                <a:latin typeface="Arial" panose="020B0604020202020204" pitchFamily="34" charset="0"/>
                <a:cs typeface="Arial" panose="020B0604020202020204" pitchFamily="34" charset="0"/>
              </a:rPr>
              <a:t>Gud er mægtig til at føre mig godt igennem 2026</a:t>
            </a:r>
          </a:p>
          <a:p>
            <a:r>
              <a:rPr lang="da-DK" sz="1000" dirty="0">
                <a:latin typeface="Arial" panose="020B0604020202020204" pitchFamily="34" charset="0"/>
                <a:cs typeface="Arial" panose="020B0604020202020204" pitchFamily="34" charset="0"/>
              </a:rPr>
              <a:t>Gud har lovet at være med mig alle dage, indtil han kommer igen</a:t>
            </a:r>
          </a:p>
          <a:p>
            <a:r>
              <a:rPr lang="da-DK" sz="1000" dirty="0">
                <a:latin typeface="Arial" panose="020B0604020202020204" pitchFamily="34" charset="0"/>
                <a:cs typeface="Arial" panose="020B0604020202020204" pitchFamily="34" charset="0"/>
              </a:rPr>
              <a:t>Ved at huske på HVEM han ER og HVAD han har GJORT, bliver jeg hjulpet til at bevare mit forhold til ham levende, så det bliver ved med at ære Ham og også får lov til at bringe velsignelse til andre.</a:t>
            </a:r>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122991"/>
            <a:ext cx="4768651" cy="1596211"/>
          </a:xfrm>
        </p:spPr>
        <p:txBody>
          <a:bodyPr/>
          <a:lstStyle/>
          <a:p>
            <a:r>
              <a:rPr lang="da-DK" dirty="0">
                <a:latin typeface="Arial" panose="020B0604020202020204" pitchFamily="34" charset="0"/>
                <a:cs typeface="Arial" panose="020B0604020202020204" pitchFamily="34" charset="0"/>
              </a:rPr>
              <a:t>Hvad kan vi åndeligt bruge anledninger som Nyt År til?</a:t>
            </a:r>
          </a:p>
          <a:p>
            <a:r>
              <a:rPr lang="da-DK" sz="1200" dirty="0">
                <a:latin typeface="Arial" panose="020B0604020202020204" pitchFamily="34" charset="0"/>
                <a:cs typeface="Arial" panose="020B0604020202020204" pitchFamily="34" charset="0"/>
              </a:rPr>
              <a:t>Hvordan hjælper jeg mig selv til ikke at blive mismodig og opgivende overfor de vanskelige omstændigheder, som jeg frygter kan møde mig?</a:t>
            </a:r>
          </a:p>
          <a:p>
            <a:r>
              <a:rPr lang="da-DK" dirty="0">
                <a:latin typeface="Arial" panose="020B0604020202020204" pitchFamily="34" charset="0"/>
                <a:cs typeface="Arial" panose="020B0604020202020204" pitchFamily="34" charset="0"/>
              </a:rPr>
              <a:t>Hvordan hjælper lovprisning og taksigelse mig til at forblive tillidsfuld og hengiven overfor Gud?</a:t>
            </a:r>
            <a:endParaRPr lang="da-DK" sz="1200" dirty="0">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5319571"/>
            <a:ext cx="4791301" cy="1074283"/>
          </a:xfrm>
        </p:spPr>
        <p:txBody>
          <a:bodyPr/>
          <a:lstStyle/>
          <a:p>
            <a:r>
              <a:rPr lang="da-DK" sz="1200" dirty="0">
                <a:latin typeface="Arial" panose="020B0604020202020204" pitchFamily="34" charset="0"/>
                <a:cs typeface="Arial" panose="020B0604020202020204" pitchFamily="34" charset="0"/>
              </a:rPr>
              <a:t>Bed for alle julepose modtagerne, at de må opleve noget endnu større</a:t>
            </a:r>
            <a:r>
              <a:rPr lang="da-DK" dirty="0">
                <a:latin typeface="Arial" panose="020B0604020202020204" pitchFamily="34" charset="0"/>
                <a:cs typeface="Arial" panose="020B0604020202020204" pitchFamily="34" charset="0"/>
              </a:rPr>
              <a:t>. At de må </a:t>
            </a:r>
            <a:r>
              <a:rPr lang="da-DK" sz="1200" dirty="0">
                <a:latin typeface="Arial" panose="020B0604020202020204" pitchFamily="34" charset="0"/>
                <a:cs typeface="Arial" panose="020B0604020202020204" pitchFamily="34" charset="0"/>
              </a:rPr>
              <a:t>lære Jesus at kende og følge ham.</a:t>
            </a:r>
          </a:p>
          <a:p>
            <a:r>
              <a:rPr lang="da-DK" dirty="0">
                <a:latin typeface="Arial" panose="020B0604020202020204" pitchFamily="34" charset="0"/>
                <a:cs typeface="Arial" panose="020B0604020202020204" pitchFamily="34" charset="0"/>
              </a:rPr>
              <a:t>Bed for kirkens </a:t>
            </a:r>
            <a:r>
              <a:rPr lang="da-DK">
                <a:latin typeface="Arial" panose="020B0604020202020204" pitchFamily="34" charset="0"/>
                <a:cs typeface="Arial" panose="020B0604020202020204" pitchFamily="34" charset="0"/>
              </a:rPr>
              <a:t>opfølgningsprogram for </a:t>
            </a:r>
            <a:r>
              <a:rPr lang="da-DK" err="1">
                <a:latin typeface="Arial" panose="020B0604020202020204" pitchFamily="34" charset="0"/>
                <a:cs typeface="Arial" panose="020B0604020202020204" pitchFamily="34" charset="0"/>
              </a:rPr>
              <a:t>juleposerne</a:t>
            </a:r>
            <a:r>
              <a:rPr lang="da-DK">
                <a:latin typeface="Arial" panose="020B0604020202020204" pitchFamily="34" charset="0"/>
                <a:cs typeface="Arial" panose="020B0604020202020204" pitchFamily="34" charset="0"/>
              </a:rPr>
              <a:t>. </a:t>
            </a:r>
            <a:r>
              <a:rPr lang="da-DK" dirty="0">
                <a:latin typeface="Arial" panose="020B0604020202020204" pitchFamily="34" charset="0"/>
                <a:cs typeface="Arial" panose="020B0604020202020204" pitchFamily="34" charset="0"/>
              </a:rPr>
              <a:t>Onsdags Café, Alpha, ”Banko og budskab”, nye netværksgrupper.</a:t>
            </a:r>
          </a:p>
        </p:txBody>
      </p:sp>
      <p:sp>
        <p:nvSpPr>
          <p:cNvPr id="9" name="Text Placeholder 6">
            <a:extLst>
              <a:ext uri="{FF2B5EF4-FFF2-40B4-BE49-F238E27FC236}">
                <a16:creationId xmlns:a16="http://schemas.microsoft.com/office/drawing/2014/main" id="{4031993A-A90F-4917-A07A-5BCDCCA7170E}"/>
              </a:ext>
            </a:extLst>
          </p:cNvPr>
          <p:cNvSpPr txBox="1">
            <a:spLocks/>
          </p:cNvSpPr>
          <p:nvPr/>
        </p:nvSpPr>
        <p:spPr>
          <a:xfrm>
            <a:off x="7260181" y="3881710"/>
            <a:ext cx="4791301" cy="98564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
        <p:nvSpPr>
          <p:cNvPr id="10" name="Text Placeholder 5">
            <a:extLst>
              <a:ext uri="{FF2B5EF4-FFF2-40B4-BE49-F238E27FC236}">
                <a16:creationId xmlns:a16="http://schemas.microsoft.com/office/drawing/2014/main" id="{3F1618D5-19AC-4262-9FA0-B7787C7D5480}"/>
              </a:ext>
            </a:extLst>
          </p:cNvPr>
          <p:cNvSpPr txBox="1">
            <a:spLocks/>
          </p:cNvSpPr>
          <p:nvPr/>
        </p:nvSpPr>
        <p:spPr>
          <a:xfrm>
            <a:off x="7256700" y="4223462"/>
            <a:ext cx="4768651" cy="643890"/>
          </a:xfrm>
          <a:prstGeom prst="rect">
            <a:avLst/>
          </a:prstGeom>
        </p:spPr>
        <p:txBody>
          <a:bodyPr vert="horz" lIns="91440" tIns="45720" rIns="91440" bIns="45720" rtlCol="0">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a-DK" dirty="0">
                <a:latin typeface="Arial" panose="020B0604020202020204" pitchFamily="34" charset="0"/>
                <a:cs typeface="Arial" panose="020B0604020202020204" pitchFamily="34" charset="0"/>
              </a:rPr>
              <a:t>Bed Gud om at hjælpe dig til at GÅ MED HAM, hver ENESTE dag i det kommende år! Så bliver det i evigheds betydning et rigtig godt NYT ÅR.</a:t>
            </a:r>
          </a:p>
        </p:txBody>
      </p:sp>
    </p:spTree>
    <p:extLst>
      <p:ext uri="{BB962C8B-B14F-4D97-AF65-F5344CB8AC3E}">
        <p14:creationId xmlns:p14="http://schemas.microsoft.com/office/powerpoint/2010/main" val="5594533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68EB455-CDDE-4E54-9928-BA67DD5BD6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325</TotalTime>
  <Words>477</Words>
  <Application>Microsoft Office PowerPoint</Application>
  <PresentationFormat>Widescreen</PresentationFormat>
  <Paragraphs>12</Paragraphs>
  <Slides>1</Slides>
  <Notes>0</Notes>
  <HiddenSlides>0</HiddenSlides>
  <MMClips>0</MMClips>
  <ScaleCrop>false</ScaleCrop>
  <HeadingPairs>
    <vt:vector size="8" baseType="variant">
      <vt:variant>
        <vt:lpstr>Benyttede skrifttyper</vt:lpstr>
      </vt:variant>
      <vt:variant>
        <vt:i4>4</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7" baseType="lpstr">
      <vt:lpstr>Arial</vt:lpstr>
      <vt:lpstr>Century Gothic</vt:lpstr>
      <vt:lpstr>Verdana</vt:lpstr>
      <vt:lpstr>Wingdings 3</vt:lpstr>
      <vt:lpstr>Wisp</vt:lpstr>
      <vt:lpstr>think-cell Slide</vt:lpstr>
      <vt:lpstr>Gå med Gud ind i 2026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Anne-Mette Lerche</cp:lastModifiedBy>
  <cp:revision>52</cp:revision>
  <dcterms:created xsi:type="dcterms:W3CDTF">2019-08-19T18:08:22Z</dcterms:created>
  <dcterms:modified xsi:type="dcterms:W3CDTF">2025-12-30T13:59:20Z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