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showGuides="1">
      <p:cViewPr varScale="1">
        <p:scale>
          <a:sx n="91" d="100"/>
          <a:sy n="91" d="100"/>
        </p:scale>
        <p:origin x="370"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1"/>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369759"/>
            <a:ext cx="4791301" cy="25026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1071184"/>
            <a:ext cx="4791301" cy="1071121"/>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31" y="107118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360051"/>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107540"/>
            <a:ext cx="4791301" cy="1071121"/>
          </a:xfrm>
        </p:spPr>
        <p:txBody>
          <a:bodyPr>
            <a:noAutofit/>
          </a:bodyPr>
          <a:lstStyle>
            <a:lvl1pPr>
              <a:defRPr sz="1400"/>
            </a:lvl1pPr>
            <a:lvl2pPr>
              <a:defRPr sz="12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a:p>
            <a:pPr lvl="1"/>
            <a:r>
              <a:rPr lang="en-US" dirty="0"/>
              <a:t>Second level</a:t>
            </a:r>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12175"/>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371578"/>
            <a:ext cx="4768651" cy="1704425"/>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400"/>
            </a:lvl1pPr>
            <a:lvl2pPr>
              <a:defRPr sz="12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a:p>
            <a:pPr lvl="0"/>
            <a:endParaRPr lang="en-US" dirty="0"/>
          </a:p>
          <a:p>
            <a:pPr lvl="1"/>
            <a:r>
              <a:rPr lang="en-US" dirty="0"/>
              <a:t>Second level</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867038"/>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4702625"/>
            <a:ext cx="4791301" cy="1479198"/>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a:p>
            <a:pPr lvl="1"/>
            <a:r>
              <a:rPr lang="en-US" dirty="0"/>
              <a:t>Second level</a:t>
            </a:r>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214175" y="4238696"/>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7" y="1071184"/>
            <a:ext cx="4791301" cy="107112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360051"/>
            <a:ext cx="4791301" cy="250268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080480"/>
            <a:ext cx="4791301" cy="10972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359083"/>
            <a:ext cx="4791301" cy="17169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51626" y="4702625"/>
            <a:ext cx="4791301" cy="147510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57555"/>
            <a:ext cx="9729773" cy="261610"/>
          </a:xfrm>
          <a:prstGeom prst="rect">
            <a:avLst/>
          </a:prstGeom>
          <a:noFill/>
        </p:spPr>
        <p:txBody>
          <a:bodyPr wrap="square" rtlCol="0">
            <a:spAutoFit/>
          </a:bodyPr>
          <a:lstStyle/>
          <a:p>
            <a:r>
              <a:rPr lang="da-DK" sz="1050" i="1" dirty="0"/>
              <a:t>HØJNÆSKIRKEN – HØJNÆSVEJ 60 – RØDOVRE – WWW.KRISTENTF.DK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1"/>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0" imgH="469" progId="TCLayout.ActiveDocument.1">
                  <p:embed/>
                </p:oleObj>
              </mc:Choice>
              <mc:Fallback>
                <p:oleObj name="think-cell Slide" r:id="rId3"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a:xfrm>
            <a:off x="2245521" y="231045"/>
            <a:ext cx="7660479" cy="507298"/>
          </a:xfrm>
        </p:spPr>
        <p:txBody>
          <a:bodyPr/>
          <a:lstStyle/>
          <a:p>
            <a:r>
              <a:rPr lang="da-DK" sz="2300" dirty="0"/>
              <a:t>Fortsæt med at løbe løbet!</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a:xfrm>
            <a:off x="2275702" y="2383736"/>
            <a:ext cx="4791304" cy="2493064"/>
          </a:xfrm>
        </p:spPr>
        <p:txBody>
          <a:bodyPr>
            <a:normAutofit lnSpcReduction="10000"/>
          </a:bodyPr>
          <a:lstStyle/>
          <a:p>
            <a:pPr marL="171450" indent="-171450">
              <a:buFontTx/>
              <a:buChar char="-"/>
            </a:pPr>
            <a:r>
              <a:rPr lang="da-DK" sz="1000" dirty="0"/>
              <a:t>Det kristne liv bliver sammenlignet med et løb og vi bliver opmuntret til at holde ud, forsætte med at løbe og ikke give op.</a:t>
            </a:r>
          </a:p>
          <a:p>
            <a:pPr marL="171450" indent="-171450">
              <a:buFontTx/>
              <a:buChar char="-"/>
            </a:pPr>
            <a:r>
              <a:rPr lang="da-DK" sz="1000" dirty="0"/>
              <a:t>Der er ”byrder” som kan tynge os ned/</a:t>
            </a:r>
            <a:r>
              <a:rPr lang="da-DK" sz="1000" dirty="0" err="1"/>
              <a:t>slow</a:t>
            </a:r>
            <a:r>
              <a:rPr lang="da-DK" sz="1000" dirty="0"/>
              <a:t> </a:t>
            </a:r>
            <a:r>
              <a:rPr lang="da-DK" sz="1000" dirty="0" err="1"/>
              <a:t>us</a:t>
            </a:r>
            <a:r>
              <a:rPr lang="da-DK" sz="1000" dirty="0"/>
              <a:t> </a:t>
            </a:r>
            <a:r>
              <a:rPr lang="da-DK" sz="1000" dirty="0" err="1"/>
              <a:t>down</a:t>
            </a:r>
            <a:r>
              <a:rPr lang="da-DK" sz="1000" dirty="0"/>
              <a:t> og synd, som kan gribe fat i os så vi snubler.</a:t>
            </a:r>
          </a:p>
          <a:p>
            <a:pPr marL="171450" indent="-171450">
              <a:buFontTx/>
              <a:buChar char="-"/>
            </a:pPr>
            <a:r>
              <a:rPr lang="da-DK" sz="1000" dirty="0"/>
              <a:t>Ved at blive mindet om hvad Jesus har gjort for os bliver vi opmuntret og styrket til at fortsætte vores løb. At løbe sammen med andre og tage imod opmuntringer fra andre hjælper os også i vores løb.</a:t>
            </a:r>
          </a:p>
          <a:p>
            <a:pPr marL="171450" indent="-171450">
              <a:buFontTx/>
              <a:buChar char="-"/>
            </a:pPr>
            <a:r>
              <a:rPr lang="da-DK" sz="1000" dirty="0"/>
              <a:t>Når vi møder modgang og det går op ad bakke eller vi får en fibersprængning, så er der hjælp at hente fra Gud. Han kommer som vores far, bryder igennem barriererne og støtter og hjælper os til at komme i mål.</a:t>
            </a:r>
          </a:p>
          <a:p>
            <a:pPr marL="171450" indent="-171450">
              <a:buFontTx/>
              <a:buChar char="-"/>
            </a:pPr>
            <a:r>
              <a:rPr lang="da-DK" sz="1000" dirty="0"/>
              <a:t>Til sidst i 13:20-21 står der at Gud selv udvirker i os hvad der er ham velbehageligt. Der sker igennem Helligåndens virke i vores liv.</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a:xfrm>
            <a:off x="2275703" y="1071184"/>
            <a:ext cx="4791301" cy="276999"/>
          </a:xfrm>
        </p:spPr>
        <p:txBody>
          <a:bodyPr>
            <a:spAutoFit/>
          </a:bodyPr>
          <a:lstStyle/>
          <a:p>
            <a:r>
              <a:rPr lang="da-DK" sz="1200" dirty="0" err="1"/>
              <a:t>Hebr</a:t>
            </a:r>
            <a:r>
              <a:rPr lang="da-DK" sz="1200" dirty="0"/>
              <a:t>. 12:1-3 og 13:20-21</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a:xfrm>
            <a:off x="2275702" y="5107540"/>
            <a:ext cx="4791301" cy="1071121"/>
          </a:xfrm>
        </p:spPr>
        <p:txBody>
          <a:bodyPr/>
          <a:lstStyle/>
          <a:p>
            <a:pPr marL="0" indent="0">
              <a:buNone/>
            </a:pPr>
            <a:r>
              <a:rPr lang="da-DK" sz="1100" dirty="0"/>
              <a:t>I vores liv/løb vil der komme modgang og udfordringer. Det betyder ikke nødvendigvis at vi er langt fra Gud. Hele Hebræerbrevet er skrevet som en opmuntring og formaning om at holde ud i vores løb/i vores kristne liv. Jesus er fantastisk, derfor kan vi med frimodighed løbe vores løb og få styrke og kraft fra Jesus og </a:t>
            </a:r>
            <a:r>
              <a:rPr lang="da-DK" sz="1100"/>
              <a:t>fra hinanden</a:t>
            </a:r>
            <a:r>
              <a:rPr lang="da-DK" sz="1100" dirty="0"/>
              <a:t>.</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371578"/>
            <a:ext cx="4794777" cy="1704425"/>
          </a:xfrm>
        </p:spPr>
        <p:txBody>
          <a:bodyPr>
            <a:normAutofit fontScale="85000" lnSpcReduction="20000"/>
          </a:bodyPr>
          <a:lstStyle/>
          <a:p>
            <a:pPr>
              <a:buFontTx/>
              <a:buChar char="-"/>
            </a:pPr>
            <a:r>
              <a:rPr lang="da-DK" sz="1200" dirty="0"/>
              <a:t>Hvordan er dit kristne liv/dit løb? Fortæl om situationer hvor du har oplevet modgang og modvind i det liv. Hvad var din reaktion? Hvor fik du hjælp og styrke fra?</a:t>
            </a:r>
          </a:p>
          <a:p>
            <a:pPr>
              <a:buFontTx/>
              <a:buChar char="-"/>
            </a:pPr>
            <a:r>
              <a:rPr lang="da-DK" sz="1200" dirty="0"/>
              <a:t>Hvad kan tynge dig i dit løb? Er der en synd, som let ”fanger” dig?</a:t>
            </a:r>
          </a:p>
          <a:p>
            <a:pPr>
              <a:buFontTx/>
              <a:buChar char="-"/>
            </a:pPr>
            <a:r>
              <a:rPr lang="da-DK" sz="1200" dirty="0"/>
              <a:t>Hvordan – helt praktisk – kan det at se på/til Jesus være en hjælp når livet er svært? </a:t>
            </a:r>
          </a:p>
          <a:p>
            <a:pPr>
              <a:buFontTx/>
              <a:buChar char="-"/>
            </a:pPr>
            <a:r>
              <a:rPr lang="da-DK" sz="1200" dirty="0"/>
              <a:t>Hvordan kan I være en hjælp for hinanden, når der er modgang og udfordringer i livet? Deler I med hinanden hvad der tynger? Hvordan kan I skabe et rum så I alle føler jer trygge ved at dele hvad der er svært?</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4702625"/>
            <a:ext cx="4791301" cy="1479198"/>
          </a:xfrm>
        </p:spPr>
        <p:txBody>
          <a:bodyPr>
            <a:normAutofit/>
          </a:bodyPr>
          <a:lstStyle/>
          <a:p>
            <a:r>
              <a:rPr lang="da-DK" sz="1100" dirty="0"/>
              <a:t>Tak at Jesus er helt fantastisk – brug gerne tid på sammen at sige ham tak!</a:t>
            </a:r>
          </a:p>
          <a:p>
            <a:r>
              <a:rPr lang="da-DK" sz="1100" dirty="0"/>
              <a:t>Bed for hinanden, at I må kunne være en støtte og hjælp for hinanden, når livet er udfordrende.</a:t>
            </a:r>
          </a:p>
          <a:p>
            <a:r>
              <a:rPr lang="da-DK" sz="1100" dirty="0"/>
              <a:t>Bed forsat for David og Nita i Myanmar. Situationen er ikke blevet bedre.</a:t>
            </a:r>
          </a:p>
          <a:p>
            <a:endParaRPr lang="da-DK" sz="1100" dirty="0"/>
          </a:p>
          <a:p>
            <a:endParaRPr lang="da-DK" sz="1100" dirty="0"/>
          </a:p>
        </p:txBody>
      </p:sp>
      <p:sp>
        <p:nvSpPr>
          <p:cNvPr id="9" name="TextBox 8">
            <a:extLst>
              <a:ext uri="{FF2B5EF4-FFF2-40B4-BE49-F238E27FC236}">
                <a16:creationId xmlns:a16="http://schemas.microsoft.com/office/drawing/2014/main" id="{5E7803F5-6891-BD45-A643-E1B43C0AB861}"/>
              </a:ext>
            </a:extLst>
          </p:cNvPr>
          <p:cNvSpPr txBox="1"/>
          <p:nvPr/>
        </p:nvSpPr>
        <p:spPr>
          <a:xfrm>
            <a:off x="12107333" y="-2810933"/>
            <a:ext cx="184731" cy="369332"/>
          </a:xfrm>
          <a:prstGeom prst="rect">
            <a:avLst/>
          </a:prstGeom>
          <a:noFill/>
        </p:spPr>
        <p:txBody>
          <a:bodyPr wrap="none" rtlCol="0">
            <a:spAutoFit/>
          </a:bodyPr>
          <a:lstStyle/>
          <a:p>
            <a:endParaRPr lang="da-DK"/>
          </a:p>
        </p:txBody>
      </p:sp>
      <p:sp>
        <p:nvSpPr>
          <p:cNvPr id="10" name="Tekstfelt 9">
            <a:extLst>
              <a:ext uri="{FF2B5EF4-FFF2-40B4-BE49-F238E27FC236}">
                <a16:creationId xmlns:a16="http://schemas.microsoft.com/office/drawing/2014/main" id="{55C912E7-263A-1242-8E5A-A6DF1EA11F72}"/>
              </a:ext>
            </a:extLst>
          </p:cNvPr>
          <p:cNvSpPr txBox="1"/>
          <p:nvPr/>
        </p:nvSpPr>
        <p:spPr>
          <a:xfrm>
            <a:off x="4490113" y="4735773"/>
            <a:ext cx="184731" cy="369332"/>
          </a:xfrm>
          <a:prstGeom prst="rect">
            <a:avLst/>
          </a:prstGeom>
          <a:noFill/>
        </p:spPr>
        <p:txBody>
          <a:bodyPr wrap="none" rtlCol="0">
            <a:spAutoFit/>
          </a:bodyPr>
          <a:lstStyle/>
          <a:p>
            <a:endParaRPr lang="da-DK"/>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ECC0DA-63BF-4B80-9523-72745E560A0A}">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3.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0/xmlns/"/>
    <ds:schemaRef ds:uri="http://www.w3.org/2001/XMLSchema"/>
    <ds:schemaRef ds:uri="83b4fc67-7e4d-4af3-b66e-0e0e8a1422f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1790</TotalTime>
  <Words>420</Words>
  <Application>Microsoft Office PowerPoint</Application>
  <PresentationFormat>Widescreen</PresentationFormat>
  <Paragraphs>15</Paragraphs>
  <Slides>1</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6" baseType="lpstr">
      <vt:lpstr>Century Gothic</vt:lpstr>
      <vt:lpstr>Verdana</vt:lpstr>
      <vt:lpstr>Wingdings 3</vt:lpstr>
      <vt:lpstr>Wisp</vt:lpstr>
      <vt:lpstr>think-cell Slide</vt:lpstr>
      <vt:lpstr>Fortsæt med at løbe løbet!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Kristian Knudsen</cp:lastModifiedBy>
  <cp:revision>137</cp:revision>
  <dcterms:created xsi:type="dcterms:W3CDTF">2019-08-19T18:08:22Z</dcterms:created>
  <dcterms:modified xsi:type="dcterms:W3CDTF">2021-03-16T19:02:44Z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