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370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369759"/>
            <a:ext cx="4791301" cy="25026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1071184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31" y="107118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360051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107540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12175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371578"/>
            <a:ext cx="4768651" cy="1704425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  <a:p>
            <a:pPr lvl="0"/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867038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4702625"/>
            <a:ext cx="4791301" cy="1479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214175" y="4238696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7" y="1071184"/>
            <a:ext cx="4791301" cy="1071121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360051"/>
            <a:ext cx="4791301" cy="250268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080480"/>
            <a:ext cx="4791301" cy="109724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359083"/>
            <a:ext cx="4791301" cy="17169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51626" y="4702625"/>
            <a:ext cx="4791301" cy="1475102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57555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5521" y="231045"/>
            <a:ext cx="7660479" cy="507298"/>
          </a:xfrm>
        </p:spPr>
        <p:txBody>
          <a:bodyPr/>
          <a:lstStyle/>
          <a:p>
            <a:r>
              <a:rPr lang="da-DK" sz="2300" dirty="0"/>
              <a:t>Bliv i mig – bær frugt.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75702" y="2383736"/>
            <a:ext cx="4791304" cy="2493064"/>
          </a:xfrm>
        </p:spPr>
        <p:txBody>
          <a:bodyPr>
            <a:normAutofit fontScale="92500" lnSpcReduction="10000"/>
          </a:bodyPr>
          <a:lstStyle/>
          <a:p>
            <a:r>
              <a:rPr lang="da-DK" sz="1000" dirty="0"/>
              <a:t>Jesus taler til disciplene og bruger billedet med vintræet som også var kendt fra det gamle testamente. Hans opfordring til os alle er: bliv i mig og bær frugt.</a:t>
            </a:r>
          </a:p>
          <a:p>
            <a:r>
              <a:rPr lang="da-DK" sz="1000" dirty="0"/>
              <a:t>Bliv i mig betyder:</a:t>
            </a:r>
          </a:p>
          <a:p>
            <a:pPr marL="171450" indent="-171450">
              <a:buFontTx/>
              <a:buChar char="-"/>
            </a:pPr>
            <a:r>
              <a:rPr lang="da-DK" sz="1000" dirty="0"/>
              <a:t>1. Anerkend Jesus som Herre</a:t>
            </a:r>
          </a:p>
          <a:p>
            <a:pPr marL="171450" indent="-171450">
              <a:buFontTx/>
              <a:buChar char="-"/>
            </a:pPr>
            <a:r>
              <a:rPr lang="da-DK" sz="1000" dirty="0"/>
              <a:t>2. Hold tæt kontakt med Jesus</a:t>
            </a:r>
          </a:p>
          <a:p>
            <a:pPr marL="171450" indent="-171450">
              <a:buFontTx/>
              <a:buChar char="-"/>
            </a:pPr>
            <a:r>
              <a:rPr lang="da-DK" sz="1000" dirty="0"/>
              <a:t>3. Prioriter fællesskabet</a:t>
            </a:r>
          </a:p>
          <a:p>
            <a:pPr marL="171450" indent="-171450">
              <a:buFontTx/>
              <a:buChar char="-"/>
            </a:pPr>
            <a:r>
              <a:rPr lang="da-DK" sz="1000" dirty="0"/>
              <a:t>4. Tilbed Jesus</a:t>
            </a:r>
          </a:p>
          <a:p>
            <a:pPr marL="171450" indent="-171450">
              <a:buFontTx/>
              <a:buChar char="-"/>
            </a:pPr>
            <a:r>
              <a:rPr lang="da-DK" sz="1000" dirty="0"/>
              <a:t>5. Vær i Guds ord</a:t>
            </a:r>
          </a:p>
          <a:p>
            <a:r>
              <a:rPr lang="da-DK" sz="1000" dirty="0"/>
              <a:t>Bær frugt udspringer af vores forvandlede karakter, hvor Gud ved sin Ånd lader Helligåndens frugt vokse frem.</a:t>
            </a:r>
          </a:p>
          <a:p>
            <a:r>
              <a:rPr lang="da-DK" sz="1000" dirty="0"/>
              <a:t>Jesus viste hvordan Helligåndens frugt kommer til udtryk i konkret handling.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75703" y="1071184"/>
            <a:ext cx="4791301" cy="276999"/>
          </a:xfrm>
        </p:spPr>
        <p:txBody>
          <a:bodyPr>
            <a:spAutoFit/>
          </a:bodyPr>
          <a:lstStyle/>
          <a:p>
            <a:r>
              <a:rPr lang="da-DK" sz="1200" dirty="0"/>
              <a:t>John. 15:1-8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75702" y="5107540"/>
            <a:ext cx="4791301" cy="10711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a-DK" sz="1100" dirty="0"/>
              <a:t>Vi er kaldede til at blive i Jesus og bære frugt.</a:t>
            </a:r>
          </a:p>
          <a:p>
            <a:pPr marL="0" indent="0">
              <a:buNone/>
            </a:pPr>
            <a:r>
              <a:rPr lang="da-DK" sz="1100" dirty="0"/>
              <a:t>Ved at blive i Jesus – have stikket sat i hver dag – kan vi få kraft fra Helligånden til at leve, så vores liv ærer Gud.</a:t>
            </a:r>
          </a:p>
          <a:p>
            <a:pPr marL="0" indent="0">
              <a:buNone/>
            </a:pPr>
            <a:r>
              <a:rPr lang="da-DK" sz="1100" dirty="0"/>
              <a:t>Frugten Gud ønsker at frembringe i vores liv er primært en forvandling af vores karakter, så vi kommer til at ligne Jesus mere.</a:t>
            </a:r>
          </a:p>
          <a:p>
            <a:pPr marL="0" indent="0">
              <a:buNone/>
            </a:pPr>
            <a:endParaRPr lang="da-DK" sz="11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36825" y="2371578"/>
            <a:ext cx="4794777" cy="1704425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da-DK" sz="1200" dirty="0"/>
              <a:t>Hvad gør du for at blive i Jesus?</a:t>
            </a:r>
          </a:p>
          <a:p>
            <a:pPr>
              <a:buFontTx/>
              <a:buChar char="-"/>
            </a:pPr>
            <a:r>
              <a:rPr lang="da-DK" sz="1200" dirty="0"/>
              <a:t>Hvad kan gøre at forbindelsen bliver dårlig? Hvordan opdager du det? Hvad gør du ved det?</a:t>
            </a:r>
          </a:p>
          <a:p>
            <a:pPr>
              <a:buFontTx/>
              <a:buChar char="-"/>
            </a:pPr>
            <a:r>
              <a:rPr lang="da-DK" sz="1200" dirty="0"/>
              <a:t>Hvordan har du det med at Åndens frugt i vores liv primært er karakterdannende og ikke altid så målbart? </a:t>
            </a:r>
          </a:p>
          <a:p>
            <a:pPr>
              <a:buFontTx/>
              <a:buChar char="-"/>
            </a:pPr>
            <a:r>
              <a:rPr lang="da-DK" sz="1200" dirty="0"/>
              <a:t>Hvordan har du oplevet at frugten fra Gud er kommet til udtryk i dit liv?</a:t>
            </a:r>
          </a:p>
          <a:p>
            <a:pPr>
              <a:buFontTx/>
              <a:buChar char="-"/>
            </a:pPr>
            <a:endParaRPr lang="da-DK" sz="12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301" y="4702625"/>
            <a:ext cx="4791301" cy="1479198"/>
          </a:xfrm>
        </p:spPr>
        <p:txBody>
          <a:bodyPr>
            <a:normAutofit fontScale="92500" lnSpcReduction="20000"/>
          </a:bodyPr>
          <a:lstStyle/>
          <a:p>
            <a:r>
              <a:rPr lang="da-DK" sz="1100" dirty="0"/>
              <a:t>Tak Gud for hans tålmodighed med os – at han former os og forvandler vores karakter.</a:t>
            </a:r>
          </a:p>
          <a:p>
            <a:r>
              <a:rPr lang="da-DK" sz="1100" dirty="0"/>
              <a:t>Bed om hjælp til at blive i Jesus hver dag og til at Gud vil lade Åndens frugt komme endnu tydeligere frem.</a:t>
            </a:r>
          </a:p>
          <a:p>
            <a:r>
              <a:rPr lang="da-DK" sz="1100" dirty="0"/>
              <a:t>Tak Gud, at vi kan være sammen uden </a:t>
            </a:r>
            <a:r>
              <a:rPr lang="da-DK" sz="1100" dirty="0" err="1"/>
              <a:t>corona</a:t>
            </a:r>
            <a:r>
              <a:rPr lang="da-DK" sz="1100" dirty="0"/>
              <a:t>-begrænsninger.</a:t>
            </a:r>
          </a:p>
          <a:p>
            <a:r>
              <a:rPr lang="da-DK" sz="1100" dirty="0"/>
              <a:t>Bed for dem, der skal døbes i begyndelsen af oktober, at Gud vil bekræfte dette valg og at dåben må styrke deres tro og tillid </a:t>
            </a:r>
            <a:r>
              <a:rPr lang="da-DK" sz="1100"/>
              <a:t>til Jesus.</a:t>
            </a:r>
            <a:endParaRPr lang="da-DK" sz="1100" dirty="0"/>
          </a:p>
          <a:p>
            <a:endParaRPr lang="da-DK" sz="1100" dirty="0"/>
          </a:p>
          <a:p>
            <a:endParaRPr lang="da-DK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7803F5-6891-BD45-A643-E1B43C0AB861}"/>
              </a:ext>
            </a:extLst>
          </p:cNvPr>
          <p:cNvSpPr txBox="1"/>
          <p:nvPr/>
        </p:nvSpPr>
        <p:spPr>
          <a:xfrm>
            <a:off x="12107333" y="-28109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55C912E7-263A-1242-8E5A-A6DF1EA11F72}"/>
              </a:ext>
            </a:extLst>
          </p:cNvPr>
          <p:cNvSpPr txBox="1"/>
          <p:nvPr/>
        </p:nvSpPr>
        <p:spPr>
          <a:xfrm>
            <a:off x="4490113" y="47357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83b4fc67-7e4d-4af3-b66e-0e0e8a1422f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1920</TotalTime>
  <Words>316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Century Gothic</vt:lpstr>
      <vt:lpstr>Verdana</vt:lpstr>
      <vt:lpstr>Wingdings 3</vt:lpstr>
      <vt:lpstr>Wisp</vt:lpstr>
      <vt:lpstr>think-cell Slide</vt:lpstr>
      <vt:lpstr>Bliv i mig – bær frugt.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JHAE (Jonas Hauschildt Andersen)</dc:creator>
  <cp:lastModifiedBy>Kristian Knudsen</cp:lastModifiedBy>
  <cp:revision>141</cp:revision>
  <dcterms:created xsi:type="dcterms:W3CDTF">2019-08-19T18:08:22Z</dcterms:created>
  <dcterms:modified xsi:type="dcterms:W3CDTF">2021-08-23T10:28:28Z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