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6"/>
  </p:notesMasterIdLst>
  <p:sldIdLst>
    <p:sldId id="259" r:id="rId5"/>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showGuides="1">
      <p:cViewPr varScale="1">
        <p:scale>
          <a:sx n="89" d="100"/>
          <a:sy n="89" d="100"/>
        </p:scale>
        <p:origin x="293"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615DB2-7482-48D2-9C11-F3F05C936F19}" type="datetimeFigureOut">
              <a:rPr lang="da-DK" smtClean="0"/>
              <a:t>16-05-2023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D4A60-F206-4A69-ABF1-B283732F60BF}" type="slidenum">
              <a:rPr lang="da-DK" smtClean="0"/>
              <a:t>‹nr.›</a:t>
            </a:fld>
            <a:endParaRPr lang="da-DK"/>
          </a:p>
        </p:txBody>
      </p:sp>
    </p:spTree>
    <p:extLst>
      <p:ext uri="{BB962C8B-B14F-4D97-AF65-F5344CB8AC3E}">
        <p14:creationId xmlns:p14="http://schemas.microsoft.com/office/powerpoint/2010/main" val="3587889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5/16/2023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1"/>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a:xfrm>
            <a:off x="2245521" y="231045"/>
            <a:ext cx="7660479" cy="507298"/>
          </a:xfrm>
        </p:spPr>
        <p:txBody>
          <a:bodyPr/>
          <a:lstStyle/>
          <a:p>
            <a:r>
              <a:rPr lang="da-DK" sz="2300" dirty="0"/>
              <a:t>Nikodemus – et forvandlet liv</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a:xfrm>
            <a:off x="2275702" y="2383736"/>
            <a:ext cx="4791304" cy="2493064"/>
          </a:xfrm>
        </p:spPr>
        <p:txBody>
          <a:bodyPr>
            <a:noAutofit/>
          </a:bodyPr>
          <a:lstStyle/>
          <a:p>
            <a:r>
              <a:rPr lang="da-DK" sz="1000" dirty="0"/>
              <a:t>Nikodemus var en mand fra samfundets ”øverste hylde”. </a:t>
            </a:r>
            <a:r>
              <a:rPr lang="da-DK" sz="1000" dirty="0">
                <a:solidFill>
                  <a:srgbClr val="000000"/>
                </a:solidFill>
                <a:effectLst/>
                <a:ea typeface="Calibri" panose="020F0502020204030204" pitchFamily="34" charset="0"/>
              </a:rPr>
              <a:t>Han var skriftlærd, havde sikkert brugt mange år af sit liv på at læse og studere, men han var ikke bleg for at spørge Jesus, når der var noget han ikke forstod.</a:t>
            </a:r>
          </a:p>
          <a:p>
            <a:r>
              <a:rPr lang="da-DK" sz="1000" dirty="0"/>
              <a:t>Mødet med Jesus forvandlede Nikodemus fra religiøs snob til gavmild efterfølger af Jesus.</a:t>
            </a:r>
          </a:p>
          <a:p>
            <a:r>
              <a:rPr lang="da-DK" sz="1000" dirty="0"/>
              <a:t>Religiøsitet kan også komme snigende ind i vores liv – selv om vi ikke opfatter os selv som religiøse.</a:t>
            </a:r>
          </a:p>
          <a:p>
            <a:r>
              <a:rPr lang="da-DK" sz="1000" dirty="0"/>
              <a:t>Løsningen på religiøsitet er at vende os til Jesus og bekende at vi har brug for ham – ligesom israelitterne, der skulle se på kobberslangen.</a:t>
            </a:r>
          </a:p>
          <a:p>
            <a:endParaRPr lang="da-DK" sz="1000" dirty="0"/>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a:xfrm>
            <a:off x="2275703" y="1071184"/>
            <a:ext cx="4791301" cy="1081811"/>
          </a:xfrm>
        </p:spPr>
        <p:txBody>
          <a:bodyPr/>
          <a:lstStyle/>
          <a:p>
            <a:r>
              <a:rPr lang="da-DK" sz="1200" dirty="0"/>
              <a:t>John 3:1-17</a:t>
            </a:r>
          </a:p>
          <a:p>
            <a:r>
              <a:rPr lang="da-DK" sz="1200" dirty="0"/>
              <a:t>John 7:50-52</a:t>
            </a:r>
          </a:p>
          <a:p>
            <a:r>
              <a:rPr lang="da-DK" sz="1200" dirty="0"/>
              <a:t>John 19:38-42</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a:xfrm>
            <a:off x="2275702" y="5107540"/>
            <a:ext cx="4791301" cy="1071121"/>
          </a:xfrm>
        </p:spPr>
        <p:txBody>
          <a:bodyPr/>
          <a:lstStyle/>
          <a:p>
            <a:pPr marL="0" indent="0">
              <a:buNone/>
            </a:pPr>
            <a:r>
              <a:rPr lang="da-DK" sz="1100" dirty="0"/>
              <a:t>Jesus ønsker at forvandle os – hele livet igennem. Også der hvor religiøsiteten kommer snigende. </a:t>
            </a:r>
          </a:p>
          <a:p>
            <a:pPr marL="0" indent="0">
              <a:buNone/>
            </a:pPr>
            <a:r>
              <a:rPr lang="da-DK" sz="1100" dirty="0"/>
              <a:t>Jesus ønsker at vi skal bekende og vende os fra vores religiøsitet og leve autentiske liv – hvor det vi siger og gør er i overensstemmelse med vores indvendige liv.</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371578"/>
            <a:ext cx="4794777" cy="1704425"/>
          </a:xfrm>
        </p:spPr>
        <p:txBody>
          <a:bodyPr>
            <a:normAutofit fontScale="85000" lnSpcReduction="20000"/>
          </a:bodyPr>
          <a:lstStyle/>
          <a:p>
            <a:r>
              <a:rPr lang="da-DK" sz="1200" dirty="0"/>
              <a:t>Hvor ser du religiøsiteten komme snigende ind i dit liv?</a:t>
            </a:r>
          </a:p>
          <a:p>
            <a:r>
              <a:rPr lang="da-DK" sz="1200" dirty="0"/>
              <a:t>Hvad tænker du om at religiøsitet er:</a:t>
            </a:r>
            <a:r>
              <a:rPr lang="da-DK" sz="1200" kern="100" dirty="0">
                <a:effectLst/>
                <a:ea typeface="Calibri" panose="020F0502020204030204" pitchFamily="34" charset="0"/>
                <a:cs typeface="Calibri" panose="020F0502020204030204" pitchFamily="34" charset="0"/>
              </a:rPr>
              <a:t> når jeg gør ting for at andre skal se mig. Når jeg gør noget og jeg derefter – til dels ubevist – tænker, at så skylder Gud mig også nogle velsignelser. Eller jeg gør ting ud af vane uden at jeg tænker over eller lægger mening i det.</a:t>
            </a:r>
          </a:p>
          <a:p>
            <a:r>
              <a:rPr lang="da-DK" sz="1200" kern="100" dirty="0">
                <a:ea typeface="Calibri" panose="020F0502020204030204" pitchFamily="34" charset="0"/>
                <a:cs typeface="Calibri" panose="020F0502020204030204" pitchFamily="34" charset="0"/>
              </a:rPr>
              <a:t>Hvorfor talte Jesus så meget imod religiøsitet? </a:t>
            </a:r>
          </a:p>
          <a:p>
            <a:r>
              <a:rPr lang="da-DK" sz="1200" kern="100" dirty="0">
                <a:ea typeface="Calibri" panose="020F0502020204030204" pitchFamily="34" charset="0"/>
                <a:cs typeface="Calibri" panose="020F0502020204030204" pitchFamily="34" charset="0"/>
              </a:rPr>
              <a:t>Hvad er løsningen, når religiøsitet kommer snigende?</a:t>
            </a:r>
          </a:p>
          <a:p>
            <a:r>
              <a:rPr lang="da-DK" sz="1200" kern="100" dirty="0">
                <a:ea typeface="Calibri" panose="020F0502020204030204" pitchFamily="34" charset="0"/>
                <a:cs typeface="Calibri" panose="020F0502020204030204" pitchFamily="34" charset="0"/>
              </a:rPr>
              <a:t>Hvordan kan vi opmuntre hinanden til at være ægte og ikke tage religiøsitetens maske på?</a:t>
            </a:r>
          </a:p>
          <a:p>
            <a:endParaRPr lang="da-DK" sz="1200" kern="100" dirty="0">
              <a:ea typeface="Calibri" panose="020F0502020204030204" pitchFamily="34" charset="0"/>
              <a:cs typeface="Calibri" panose="020F0502020204030204" pitchFamily="34" charset="0"/>
            </a:endParaRPr>
          </a:p>
          <a:p>
            <a:pPr marL="0" indent="0">
              <a:buNone/>
            </a:pPr>
            <a:endParaRPr lang="da-DK" sz="1200" kern="100" dirty="0">
              <a:ea typeface="Calibri" panose="020F0502020204030204" pitchFamily="34" charset="0"/>
              <a:cs typeface="Calibri" panose="020F0502020204030204" pitchFamily="34" charset="0"/>
            </a:endParaRPr>
          </a:p>
          <a:p>
            <a:endParaRPr lang="da-DK" sz="1200" kern="100" dirty="0">
              <a:effectLst/>
              <a:ea typeface="Calibri" panose="020F0502020204030204" pitchFamily="34" charset="0"/>
              <a:cs typeface="Calibri" panose="020F0502020204030204" pitchFamily="34" charset="0"/>
            </a:endParaRPr>
          </a:p>
          <a:p>
            <a:endParaRPr lang="da-DK" sz="1200" kern="100" dirty="0">
              <a:effectLst/>
              <a:ea typeface="Calibri" panose="020F0502020204030204" pitchFamily="34" charset="0"/>
              <a:cs typeface="Times New Roman" panose="02020603050405020304" pitchFamily="18" charset="0"/>
            </a:endParaRPr>
          </a:p>
          <a:p>
            <a:endParaRPr lang="da-DK" sz="1200" dirty="0"/>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4702625"/>
            <a:ext cx="4791301" cy="1479198"/>
          </a:xfrm>
        </p:spPr>
        <p:txBody>
          <a:bodyPr>
            <a:normAutofit fontScale="92500" lnSpcReduction="10000"/>
          </a:bodyPr>
          <a:lstStyle/>
          <a:p>
            <a:r>
              <a:rPr lang="da-DK" sz="1100" dirty="0"/>
              <a:t>Tak at vi ikke behøver at være religiøse, men kan være frie og os selv – både over for Gud og mennesker.</a:t>
            </a:r>
          </a:p>
          <a:p>
            <a:r>
              <a:rPr lang="da-DK" sz="1100" dirty="0"/>
              <a:t>Bed for Svens afskedsreception Pinsedag 28/5</a:t>
            </a:r>
          </a:p>
          <a:p>
            <a:r>
              <a:rPr lang="da-DK" sz="1100" dirty="0"/>
              <a:t>Bed for Helene og Simon Brolund og deres 2 børn og deres indgang i menigheden.</a:t>
            </a:r>
          </a:p>
          <a:p>
            <a:r>
              <a:rPr lang="da-DK" sz="1100" dirty="0"/>
              <a:t>Bed for sommerens lejre – der er endnu ikke fundet en kok til </a:t>
            </a:r>
            <a:r>
              <a:rPr lang="da-DK" sz="1100"/>
              <a:t>kirkens sommerlejr.</a:t>
            </a:r>
            <a:endParaRPr lang="da-DK" sz="1100" dirty="0"/>
          </a:p>
        </p:txBody>
      </p:sp>
      <p:sp>
        <p:nvSpPr>
          <p:cNvPr id="9" name="TextBox 8">
            <a:extLst>
              <a:ext uri="{FF2B5EF4-FFF2-40B4-BE49-F238E27FC236}">
                <a16:creationId xmlns:a16="http://schemas.microsoft.com/office/drawing/2014/main" id="{5E7803F5-6891-BD45-A643-E1B43C0AB861}"/>
              </a:ext>
            </a:extLst>
          </p:cNvPr>
          <p:cNvSpPr txBox="1"/>
          <p:nvPr/>
        </p:nvSpPr>
        <p:spPr>
          <a:xfrm>
            <a:off x="12107333" y="-2810933"/>
            <a:ext cx="184731" cy="369332"/>
          </a:xfrm>
          <a:prstGeom prst="rect">
            <a:avLst/>
          </a:prstGeom>
          <a:noFill/>
        </p:spPr>
        <p:txBody>
          <a:bodyPr wrap="none" rtlCol="0">
            <a:spAutoFit/>
          </a:bodyPr>
          <a:lstStyle/>
          <a:p>
            <a:endParaRPr lang="da-DK"/>
          </a:p>
        </p:txBody>
      </p:sp>
      <p:sp>
        <p:nvSpPr>
          <p:cNvPr id="10" name="Tekstfelt 9">
            <a:extLst>
              <a:ext uri="{FF2B5EF4-FFF2-40B4-BE49-F238E27FC236}">
                <a16:creationId xmlns:a16="http://schemas.microsoft.com/office/drawing/2014/main" id="{55C912E7-263A-1242-8E5A-A6DF1EA11F72}"/>
              </a:ext>
            </a:extLst>
          </p:cNvPr>
          <p:cNvSpPr txBox="1"/>
          <p:nvPr/>
        </p:nvSpPr>
        <p:spPr>
          <a:xfrm>
            <a:off x="4490113" y="4735773"/>
            <a:ext cx="184731" cy="369332"/>
          </a:xfrm>
          <a:prstGeom prst="rect">
            <a:avLst/>
          </a:prstGeom>
          <a:noFill/>
        </p:spPr>
        <p:txBody>
          <a:bodyPr wrap="none" rtlCol="0">
            <a:spAutoFit/>
          </a:bodyPr>
          <a:lstStyle/>
          <a:p>
            <a:endParaRPr lang="da-DK"/>
          </a:p>
        </p:txBody>
      </p:sp>
      <p:sp>
        <p:nvSpPr>
          <p:cNvPr id="11" name="Tekstfelt 10">
            <a:extLst>
              <a:ext uri="{FF2B5EF4-FFF2-40B4-BE49-F238E27FC236}">
                <a16:creationId xmlns:a16="http://schemas.microsoft.com/office/drawing/2014/main" id="{49856841-415A-8642-AA41-1B4D9FFE5CCB}"/>
              </a:ext>
            </a:extLst>
          </p:cNvPr>
          <p:cNvSpPr txBox="1"/>
          <p:nvPr/>
        </p:nvSpPr>
        <p:spPr>
          <a:xfrm>
            <a:off x="13047260" y="6141493"/>
            <a:ext cx="184731" cy="369332"/>
          </a:xfrm>
          <a:prstGeom prst="rect">
            <a:avLst/>
          </a:prstGeom>
          <a:noFill/>
        </p:spPr>
        <p:txBody>
          <a:bodyPr wrap="none" rtlCol="0">
            <a:spAutoFit/>
          </a:bodyPr>
          <a:lstStyle/>
          <a:p>
            <a:endParaRPr lang="da-DK"/>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ECC0DA-63BF-4B80-9523-72745E560A0A}">
  <ds:schemaRefs>
    <ds:schemaRef ds:uri="83b4fc67-7e4d-4af3-b66e-0e0e8a1422f6"/>
    <ds:schemaRef ds:uri="http://schemas.microsoft.com/office/2006/documentManagement/types"/>
    <ds:schemaRef ds:uri="http://schemas.openxmlformats.org/package/2006/metadata/core-properties"/>
    <ds:schemaRef ds:uri="http://www.w3.org/XML/1998/namespace"/>
    <ds:schemaRef ds:uri="http://purl.org/dc/terms/"/>
    <ds:schemaRef ds:uri="http://purl.org/dc/dcmitype/"/>
    <ds:schemaRef ds:uri="http://purl.org/dc/elements/1.1/"/>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3850</TotalTime>
  <Words>332</Words>
  <Application>Microsoft Office PowerPoint</Application>
  <PresentationFormat>Widescreen</PresentationFormat>
  <Paragraphs>22</Paragraphs>
  <Slides>1</Slides>
  <Notes>0</Notes>
  <HiddenSlides>0</HiddenSlides>
  <MMClips>0</MMClips>
  <ScaleCrop>false</ScaleCrop>
  <HeadingPairs>
    <vt:vector size="8" baseType="variant">
      <vt:variant>
        <vt:lpstr>Benyttede skrifttyper</vt:lpstr>
      </vt:variant>
      <vt:variant>
        <vt:i4>4</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7" baseType="lpstr">
      <vt:lpstr>Calibri</vt:lpstr>
      <vt:lpstr>Century Gothic</vt:lpstr>
      <vt:lpstr>Verdana</vt:lpstr>
      <vt:lpstr>Wingdings 3</vt:lpstr>
      <vt:lpstr>Wisp</vt:lpstr>
      <vt:lpstr>think-cell Slide</vt:lpstr>
      <vt:lpstr>Nikodemus – et forvandlet liv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Kristian Knudsen</cp:lastModifiedBy>
  <cp:revision>134</cp:revision>
  <dcterms:created xsi:type="dcterms:W3CDTF">2019-08-19T18:08:22Z</dcterms:created>
  <dcterms:modified xsi:type="dcterms:W3CDTF">2023-05-16T10:37:54Z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