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8"/>
  </p:notesMasterIdLst>
  <p:sldIdLst>
    <p:sldId id="260" r:id="rId5"/>
    <p:sldId id="262" r:id="rId6"/>
    <p:sldId id="259" r:id="rId7"/>
  </p:sldIdLst>
  <p:sldSz cx="12192000" cy="6858000"/>
  <p:notesSz cx="6858000" cy="9144000"/>
  <p:custDataLst>
    <p:tags r:id="rId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56" autoAdjust="0"/>
    <p:restoredTop sz="94660"/>
  </p:normalViewPr>
  <p:slideViewPr>
    <p:cSldViewPr snapToGrid="0" showGuides="1">
      <p:cViewPr varScale="1">
        <p:scale>
          <a:sx n="85" d="100"/>
          <a:sy n="85" d="100"/>
        </p:scale>
        <p:origin x="192" y="248"/>
      </p:cViewPr>
      <p:guideLst>
        <p:guide orient="horz" pos="2160"/>
        <p:guide pos="3840"/>
      </p:guideLst>
    </p:cSldViewPr>
  </p:slideViewPr>
  <p:notesTextViewPr>
    <p:cViewPr>
      <p:scale>
        <a:sx n="1" d="1"/>
        <a:sy n="1" d="1"/>
      </p:scale>
      <p:origin x="0" y="0"/>
    </p:cViewPr>
  </p:notesTextViewPr>
  <p:notesViewPr>
    <p:cSldViewPr snapToGrid="0">
      <p:cViewPr varScale="1">
        <p:scale>
          <a:sx n="67" d="100"/>
          <a:sy n="67" d="100"/>
        </p:scale>
        <p:origin x="2656"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9E8C4A-53E4-0649-9DD3-23670053B41D}" type="datetimeFigureOut">
              <a:rPr lang="da-DK" smtClean="0"/>
              <a:t>02.01.2023</a:t>
            </a:fld>
            <a:endParaRPr lang="da-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A58CD0-03D5-1443-A041-D553CD11EBBB}" type="slidenum">
              <a:rPr lang="da-DK" smtClean="0"/>
              <a:t>‹#›</a:t>
            </a:fld>
            <a:endParaRPr lang="da-DK"/>
          </a:p>
        </p:txBody>
      </p:sp>
    </p:spTree>
    <p:extLst>
      <p:ext uri="{BB962C8B-B14F-4D97-AF65-F5344CB8AC3E}">
        <p14:creationId xmlns:p14="http://schemas.microsoft.com/office/powerpoint/2010/main" val="3170980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65A58CD0-03D5-1443-A041-D553CD11EBBB}" type="slidenum">
              <a:rPr lang="da-DK" smtClean="0"/>
              <a:t>1</a:t>
            </a:fld>
            <a:endParaRPr lang="da-DK"/>
          </a:p>
        </p:txBody>
      </p:sp>
    </p:spTree>
    <p:extLst>
      <p:ext uri="{BB962C8B-B14F-4D97-AF65-F5344CB8AC3E}">
        <p14:creationId xmlns:p14="http://schemas.microsoft.com/office/powerpoint/2010/main" val="1001174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65A58CD0-03D5-1443-A041-D553CD11EBBB}" type="slidenum">
              <a:rPr lang="da-DK" smtClean="0"/>
              <a:t>2</a:t>
            </a:fld>
            <a:endParaRPr lang="da-DK"/>
          </a:p>
        </p:txBody>
      </p:sp>
    </p:spTree>
    <p:extLst>
      <p:ext uri="{BB962C8B-B14F-4D97-AF65-F5344CB8AC3E}">
        <p14:creationId xmlns:p14="http://schemas.microsoft.com/office/powerpoint/2010/main" val="3792411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83"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33E91-0104-0C4B-BED0-F980DBE04BBB}"/>
              </a:ext>
            </a:extLst>
          </p:cNvPr>
          <p:cNvSpPr>
            <a:spLocks noGrp="1"/>
          </p:cNvSpPr>
          <p:nvPr>
            <p:ph type="title"/>
          </p:nvPr>
        </p:nvSpPr>
        <p:spPr/>
        <p:txBody>
          <a:bodyPr/>
          <a:lstStyle/>
          <a:p>
            <a:r>
              <a:rPr lang="da-DK" dirty="0"/>
              <a:t>”Klar til kamp” Nytår 2023</a:t>
            </a:r>
          </a:p>
        </p:txBody>
      </p:sp>
      <p:sp>
        <p:nvSpPr>
          <p:cNvPr id="3" name="Text Placeholder 2">
            <a:extLst>
              <a:ext uri="{FF2B5EF4-FFF2-40B4-BE49-F238E27FC236}">
                <a16:creationId xmlns:a16="http://schemas.microsoft.com/office/drawing/2014/main" id="{D5686424-2B8F-D240-9679-31E9F1562D1A}"/>
              </a:ext>
            </a:extLst>
          </p:cNvPr>
          <p:cNvSpPr>
            <a:spLocks noGrp="1"/>
          </p:cNvSpPr>
          <p:nvPr>
            <p:ph type="body" sz="half" idx="2"/>
          </p:nvPr>
        </p:nvSpPr>
        <p:spPr/>
        <p:txBody>
          <a:bodyPr>
            <a:normAutofit lnSpcReduction="10000"/>
          </a:bodyPr>
          <a:lstStyle/>
          <a:p>
            <a:r>
              <a:rPr lang="da-DK" sz="1000" dirty="0"/>
              <a:t>Judas brev er et formanings ord til kristne om at ”kæmpe for den tro, som én gang for alle er overdraget de hellige” Jud.v3</a:t>
            </a:r>
            <a:br>
              <a:rPr lang="da-DK" sz="1000" dirty="0"/>
            </a:br>
            <a:r>
              <a:rPr lang="da-DK" sz="1000" dirty="0"/>
              <a:t>Ligesom andre steder i NT (Efeser.6), bliver vi fortalt at vi, som kristne, er udsat for en hensynsløs åndelig kamp fra den sataniske verden. Den angriber os indefra og underminer vores hengivelse til Jesus, igennem fristelse, fald og falsk lære. Når vi er blevet møre kommer kampen også ofte udefra i form af forfølgelse og trængsel, for at få os til at opgive troen.</a:t>
            </a:r>
            <a:br>
              <a:rPr lang="da-DK" sz="1000" dirty="0"/>
            </a:br>
            <a:r>
              <a:rPr lang="da-DK" sz="1000" dirty="0"/>
              <a:t>Judas beskriver fire ”kampmåder”, som vi kan bruge til at beskytte os selv og sejre ved Gud: 1) At </a:t>
            </a:r>
            <a:r>
              <a:rPr lang="da-DK" sz="1000" u="sng" dirty="0"/>
              <a:t>opbygge os selv i troen</a:t>
            </a:r>
            <a:r>
              <a:rPr lang="da-DK" sz="1000" dirty="0"/>
              <a:t>. Dvs. kende og forstå den kristne troslære, så vi ejer troens overbevisning. 2) </a:t>
            </a:r>
            <a:r>
              <a:rPr lang="da-DK" sz="1000" u="sng" dirty="0"/>
              <a:t>Bede i Helligånden.</a:t>
            </a:r>
            <a:r>
              <a:rPr lang="da-DK" sz="1000" dirty="0"/>
              <a:t> Dvs. lade Helligånden inspirere, vejlede og fylde vores bønner. 3) </a:t>
            </a:r>
            <a:r>
              <a:rPr lang="da-DK" sz="1000" u="sng" dirty="0"/>
              <a:t>Bevare os i Guds kærlighed.</a:t>
            </a:r>
            <a:r>
              <a:rPr lang="da-DK" sz="1000" dirty="0"/>
              <a:t> Dvs. pleje vores åndelige forhold til Gud, ved at lytte (Bibellæsning) og tale (tilbede og bede) til Gud, samt i lydighed følge hans vilje i vores livsførelse. 4) </a:t>
            </a:r>
            <a:r>
              <a:rPr lang="da-DK" sz="1000" u="sng" dirty="0"/>
              <a:t>Vente på Jesus Kristi komme.</a:t>
            </a:r>
            <a:r>
              <a:rPr lang="da-DK" sz="1000" dirty="0"/>
              <a:t> Dvs. bevare vores håb på at det er Jesus der sejrer til sidst og vil udrydde al ondskab og indføre Guds herligheds Rige. Men derudover at Jesus også nu er nærværende for at føre os igennem døden og også komme os til hjælp i vores kamp og trængsel. Judas afslutter sit brev med at forsikre os om Guds evige velvilje imod os er fast forankret i hans </a:t>
            </a:r>
            <a:r>
              <a:rPr lang="da-DK" sz="1000" dirty="0" err="1"/>
              <a:t>frelsesindgreb</a:t>
            </a:r>
            <a:endParaRPr lang="da-DK" sz="1000" u="sng" dirty="0"/>
          </a:p>
        </p:txBody>
      </p:sp>
      <p:sp>
        <p:nvSpPr>
          <p:cNvPr id="4" name="Text Placeholder 3">
            <a:extLst>
              <a:ext uri="{FF2B5EF4-FFF2-40B4-BE49-F238E27FC236}">
                <a16:creationId xmlns:a16="http://schemas.microsoft.com/office/drawing/2014/main" id="{F935EA0A-5AF9-D84A-A5A3-374EABD6FCA5}"/>
              </a:ext>
            </a:extLst>
          </p:cNvPr>
          <p:cNvSpPr>
            <a:spLocks noGrp="1"/>
          </p:cNvSpPr>
          <p:nvPr>
            <p:ph type="body" sz="quarter" idx="13"/>
          </p:nvPr>
        </p:nvSpPr>
        <p:spPr>
          <a:xfrm>
            <a:off x="2275703" y="966681"/>
            <a:ext cx="4791301" cy="901370"/>
          </a:xfrm>
        </p:spPr>
        <p:txBody>
          <a:bodyPr/>
          <a:lstStyle/>
          <a:p>
            <a:r>
              <a:rPr lang="da-DK" sz="800" dirty="0"/>
              <a:t>Men I, mine kære, skal opbygge jer selv på jeres hellige tro, og bede i Helligånden. Bevar jer selv i Guds kærlighed, mens I venter på, at vor Herre Jesus Kristi barmhjertighed fører jer til evigt liv. 	Judas v20-21 </a:t>
            </a:r>
            <a:br>
              <a:rPr lang="da-DK" sz="800" dirty="0"/>
            </a:br>
            <a:r>
              <a:rPr lang="da-DK" sz="800" dirty="0"/>
              <a:t>Han som formår at værne jer mod fald og stille jer overfor sin herlighed, uden fejl og fulde af jubel, den eneste Gud, vor frelser ved vor Herre Jesus Kristus, ham være ære og majestæt, magt og myndighed, før tidens begyndelse, nu og i al evighed. Amen Judas v.24-25</a:t>
            </a:r>
          </a:p>
        </p:txBody>
      </p:sp>
      <p:sp>
        <p:nvSpPr>
          <p:cNvPr id="5" name="Text Placeholder 4">
            <a:extLst>
              <a:ext uri="{FF2B5EF4-FFF2-40B4-BE49-F238E27FC236}">
                <a16:creationId xmlns:a16="http://schemas.microsoft.com/office/drawing/2014/main" id="{66C122C0-304F-D94D-85D1-E662264F5DB9}"/>
              </a:ext>
            </a:extLst>
          </p:cNvPr>
          <p:cNvSpPr>
            <a:spLocks noGrp="1"/>
          </p:cNvSpPr>
          <p:nvPr>
            <p:ph type="body" sz="quarter" idx="14"/>
          </p:nvPr>
        </p:nvSpPr>
        <p:spPr/>
        <p:txBody>
          <a:bodyPr/>
          <a:lstStyle/>
          <a:p>
            <a:r>
              <a:rPr lang="da-DK" dirty="0"/>
              <a:t>Kend vores åndelige kampmiljø. Forførelse og Forfølgelse.</a:t>
            </a:r>
          </a:p>
          <a:p>
            <a:r>
              <a:rPr lang="da-DK" dirty="0"/>
              <a:t>Anvend og vedligehold brugen af Guds åndelige ressourcer til den åndelige kamp</a:t>
            </a:r>
          </a:p>
          <a:p>
            <a:r>
              <a:rPr lang="da-DK" dirty="0"/>
              <a:t>Hvil I at Gud har sejret i Jesus Kristus og vil holde dig evigt fast, som sit elskede barn.</a:t>
            </a:r>
          </a:p>
        </p:txBody>
      </p:sp>
      <p:sp>
        <p:nvSpPr>
          <p:cNvPr id="6" name="Text Placeholder 5">
            <a:extLst>
              <a:ext uri="{FF2B5EF4-FFF2-40B4-BE49-F238E27FC236}">
                <a16:creationId xmlns:a16="http://schemas.microsoft.com/office/drawing/2014/main" id="{1E035901-E598-2C48-9830-6C87FF25465C}"/>
              </a:ext>
            </a:extLst>
          </p:cNvPr>
          <p:cNvSpPr>
            <a:spLocks noGrp="1"/>
          </p:cNvSpPr>
          <p:nvPr>
            <p:ph type="body" sz="quarter" idx="15"/>
          </p:nvPr>
        </p:nvSpPr>
        <p:spPr/>
        <p:txBody>
          <a:bodyPr/>
          <a:lstStyle/>
          <a:p>
            <a:r>
              <a:rPr lang="da-DK" dirty="0"/>
              <a:t>Hvordan oplever du den åndelige kamp i dit indre og i dit ydre?</a:t>
            </a:r>
          </a:p>
          <a:p>
            <a:r>
              <a:rPr lang="da-DK" dirty="0"/>
              <a:t>Hvordan har du oplevet at sejre i kampen? </a:t>
            </a:r>
            <a:br>
              <a:rPr lang="da-DK" dirty="0"/>
            </a:br>
            <a:r>
              <a:rPr lang="da-DK" dirty="0"/>
              <a:t>Hvordan har Gud hjulpet dig, når når du har lidt smertefulde tab eller når du har faldet i synd?</a:t>
            </a:r>
          </a:p>
          <a:p>
            <a:r>
              <a:rPr lang="da-DK" dirty="0"/>
              <a:t>Hvordan oplever du at bede i Helligånden? (Ved hans inspiration, vejledning og virke igennem din bøn) </a:t>
            </a:r>
          </a:p>
        </p:txBody>
      </p:sp>
      <p:sp>
        <p:nvSpPr>
          <p:cNvPr id="7" name="Text Placeholder 6">
            <a:extLst>
              <a:ext uri="{FF2B5EF4-FFF2-40B4-BE49-F238E27FC236}">
                <a16:creationId xmlns:a16="http://schemas.microsoft.com/office/drawing/2014/main" id="{202F2860-175F-7549-8660-270CAD1DA1E1}"/>
              </a:ext>
            </a:extLst>
          </p:cNvPr>
          <p:cNvSpPr>
            <a:spLocks noGrp="1"/>
          </p:cNvSpPr>
          <p:nvPr>
            <p:ph type="body" sz="quarter" idx="16"/>
          </p:nvPr>
        </p:nvSpPr>
        <p:spPr/>
        <p:txBody>
          <a:bodyPr/>
          <a:lstStyle/>
          <a:p>
            <a:r>
              <a:rPr lang="da-DK" dirty="0"/>
              <a:t>Bed for opfølgning på julehjælpsprojektet (Kurset ”opdag tro”, ”onsdags cafeen, samtaler og forbøn med folk). </a:t>
            </a:r>
            <a:br>
              <a:rPr lang="da-DK" dirty="0"/>
            </a:br>
            <a:r>
              <a:rPr lang="da-DK" dirty="0"/>
              <a:t>Bed for Shan missionen (David og Nita rejser tilbage d. 16/1); for NAS missionen; Hannah og Mathilde. Deltag en eller flere gange i </a:t>
            </a:r>
            <a:r>
              <a:rPr lang="da-DK" dirty="0" err="1"/>
              <a:t>Bedeugen</a:t>
            </a:r>
            <a:r>
              <a:rPr lang="da-DK" dirty="0"/>
              <a:t> (9—15/1) med andre kirker.</a:t>
            </a:r>
          </a:p>
        </p:txBody>
      </p:sp>
      <p:sp>
        <p:nvSpPr>
          <p:cNvPr id="8" name="Text Placeholder 7">
            <a:extLst>
              <a:ext uri="{FF2B5EF4-FFF2-40B4-BE49-F238E27FC236}">
                <a16:creationId xmlns:a16="http://schemas.microsoft.com/office/drawing/2014/main" id="{066335DC-9A39-F64B-B62B-836D36B5FA44}"/>
              </a:ext>
            </a:extLst>
          </p:cNvPr>
          <p:cNvSpPr>
            <a:spLocks noGrp="1"/>
          </p:cNvSpPr>
          <p:nvPr>
            <p:ph type="body" sz="quarter" idx="18"/>
          </p:nvPr>
        </p:nvSpPr>
        <p:spPr/>
        <p:txBody>
          <a:bodyPr>
            <a:normAutofit fontScale="92500"/>
          </a:bodyPr>
          <a:lstStyle/>
          <a:p>
            <a:r>
              <a:rPr lang="da-DK" dirty="0"/>
              <a:t>Meditere på de to vers grupperinger (v20-21; 24-25). </a:t>
            </a:r>
            <a:r>
              <a:rPr lang="da-DK" dirty="0" err="1"/>
              <a:t>Dvs</a:t>
            </a:r>
            <a:r>
              <a:rPr lang="da-DK" dirty="0"/>
              <a:t> reflektere over de enkelte ord og træk inspiration fra dem.</a:t>
            </a:r>
            <a:br>
              <a:rPr lang="da-DK" dirty="0"/>
            </a:br>
            <a:r>
              <a:rPr lang="da-DK" dirty="0"/>
              <a:t>Brug dem til at tilbede Gud og inspirere din bøn.</a:t>
            </a:r>
          </a:p>
        </p:txBody>
      </p:sp>
    </p:spTree>
    <p:extLst>
      <p:ext uri="{BB962C8B-B14F-4D97-AF65-F5344CB8AC3E}">
        <p14:creationId xmlns:p14="http://schemas.microsoft.com/office/powerpoint/2010/main" val="3954581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33E91-0104-0C4B-BED0-F980DBE04BBB}"/>
              </a:ext>
            </a:extLst>
          </p:cNvPr>
          <p:cNvSpPr>
            <a:spLocks noGrp="1"/>
          </p:cNvSpPr>
          <p:nvPr>
            <p:ph type="title"/>
          </p:nvPr>
        </p:nvSpPr>
        <p:spPr/>
        <p:txBody>
          <a:bodyPr/>
          <a:lstStyle/>
          <a:p>
            <a:r>
              <a:rPr lang="da-DK" dirty="0"/>
              <a:t>Titel</a:t>
            </a:r>
          </a:p>
        </p:txBody>
      </p:sp>
      <p:sp>
        <p:nvSpPr>
          <p:cNvPr id="3" name="Text Placeholder 2">
            <a:extLst>
              <a:ext uri="{FF2B5EF4-FFF2-40B4-BE49-F238E27FC236}">
                <a16:creationId xmlns:a16="http://schemas.microsoft.com/office/drawing/2014/main" id="{D5686424-2B8F-D240-9679-31E9F1562D1A}"/>
              </a:ext>
            </a:extLst>
          </p:cNvPr>
          <p:cNvSpPr>
            <a:spLocks noGrp="1"/>
          </p:cNvSpPr>
          <p:nvPr>
            <p:ph type="body" sz="half" idx="2"/>
          </p:nvPr>
        </p:nvSpPr>
        <p:spPr/>
        <p:txBody>
          <a:bodyPr>
            <a:normAutofit/>
          </a:bodyPr>
          <a:lstStyle/>
          <a:p>
            <a:endParaRPr lang="da-DK" dirty="0"/>
          </a:p>
        </p:txBody>
      </p:sp>
      <p:sp>
        <p:nvSpPr>
          <p:cNvPr id="4" name="Text Placeholder 3">
            <a:extLst>
              <a:ext uri="{FF2B5EF4-FFF2-40B4-BE49-F238E27FC236}">
                <a16:creationId xmlns:a16="http://schemas.microsoft.com/office/drawing/2014/main" id="{F935EA0A-5AF9-D84A-A5A3-374EABD6FCA5}"/>
              </a:ext>
            </a:extLst>
          </p:cNvPr>
          <p:cNvSpPr>
            <a:spLocks noGrp="1"/>
          </p:cNvSpPr>
          <p:nvPr>
            <p:ph type="body" sz="quarter" idx="13"/>
          </p:nvPr>
        </p:nvSpPr>
        <p:spPr/>
        <p:txBody>
          <a:bodyPr/>
          <a:lstStyle/>
          <a:p>
            <a:endParaRPr lang="da-DK" sz="1000" dirty="0"/>
          </a:p>
        </p:txBody>
      </p:sp>
      <p:sp>
        <p:nvSpPr>
          <p:cNvPr id="5" name="Text Placeholder 4">
            <a:extLst>
              <a:ext uri="{FF2B5EF4-FFF2-40B4-BE49-F238E27FC236}">
                <a16:creationId xmlns:a16="http://schemas.microsoft.com/office/drawing/2014/main" id="{66C122C0-304F-D94D-85D1-E662264F5DB9}"/>
              </a:ext>
            </a:extLst>
          </p:cNvPr>
          <p:cNvSpPr>
            <a:spLocks noGrp="1"/>
          </p:cNvSpPr>
          <p:nvPr>
            <p:ph type="body" sz="quarter" idx="14"/>
          </p:nvPr>
        </p:nvSpPr>
        <p:spPr/>
        <p:txBody>
          <a:bodyPr/>
          <a:lstStyle/>
          <a:p>
            <a:endParaRPr lang="da-DK" dirty="0"/>
          </a:p>
        </p:txBody>
      </p:sp>
      <p:sp>
        <p:nvSpPr>
          <p:cNvPr id="6" name="Text Placeholder 5">
            <a:extLst>
              <a:ext uri="{FF2B5EF4-FFF2-40B4-BE49-F238E27FC236}">
                <a16:creationId xmlns:a16="http://schemas.microsoft.com/office/drawing/2014/main" id="{1E035901-E598-2C48-9830-6C87FF25465C}"/>
              </a:ext>
            </a:extLst>
          </p:cNvPr>
          <p:cNvSpPr>
            <a:spLocks noGrp="1"/>
          </p:cNvSpPr>
          <p:nvPr>
            <p:ph type="body" sz="quarter" idx="15"/>
          </p:nvPr>
        </p:nvSpPr>
        <p:spPr/>
        <p:txBody>
          <a:bodyPr/>
          <a:lstStyle/>
          <a:p>
            <a:endParaRPr lang="da-DK" dirty="0"/>
          </a:p>
        </p:txBody>
      </p:sp>
      <p:sp>
        <p:nvSpPr>
          <p:cNvPr id="7" name="Text Placeholder 6">
            <a:extLst>
              <a:ext uri="{FF2B5EF4-FFF2-40B4-BE49-F238E27FC236}">
                <a16:creationId xmlns:a16="http://schemas.microsoft.com/office/drawing/2014/main" id="{202F2860-175F-7549-8660-270CAD1DA1E1}"/>
              </a:ext>
            </a:extLst>
          </p:cNvPr>
          <p:cNvSpPr>
            <a:spLocks noGrp="1"/>
          </p:cNvSpPr>
          <p:nvPr>
            <p:ph type="body" sz="quarter" idx="16"/>
          </p:nvPr>
        </p:nvSpPr>
        <p:spPr/>
        <p:txBody>
          <a:bodyPr/>
          <a:lstStyle/>
          <a:p>
            <a:endParaRPr lang="da-DK" dirty="0"/>
          </a:p>
        </p:txBody>
      </p:sp>
      <p:sp>
        <p:nvSpPr>
          <p:cNvPr id="8" name="Text Placeholder 7">
            <a:extLst>
              <a:ext uri="{FF2B5EF4-FFF2-40B4-BE49-F238E27FC236}">
                <a16:creationId xmlns:a16="http://schemas.microsoft.com/office/drawing/2014/main" id="{066335DC-9A39-F64B-B62B-836D36B5FA44}"/>
              </a:ext>
            </a:extLst>
          </p:cNvPr>
          <p:cNvSpPr>
            <a:spLocks noGrp="1"/>
          </p:cNvSpPr>
          <p:nvPr>
            <p:ph type="body" sz="quarter" idx="18"/>
          </p:nvPr>
        </p:nvSpPr>
        <p:spPr/>
        <p:txBody>
          <a:bodyPr/>
          <a:lstStyle/>
          <a:p>
            <a:endParaRPr lang="da-DK" dirty="0"/>
          </a:p>
        </p:txBody>
      </p:sp>
    </p:spTree>
    <p:extLst>
      <p:ext uri="{BB962C8B-B14F-4D97-AF65-F5344CB8AC3E}">
        <p14:creationId xmlns:p14="http://schemas.microsoft.com/office/powerpoint/2010/main" val="471275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17"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b="1" dirty="0"/>
              <a:t>EKSEMPEL</a:t>
            </a:r>
            <a:r>
              <a:rPr lang="da-DK" b="1" dirty="0">
                <a:solidFill>
                  <a:schemeClr val="tx1"/>
                </a:solidFill>
              </a:rPr>
              <a:t> </a:t>
            </a:r>
            <a:r>
              <a:rPr lang="da-DK" dirty="0"/>
              <a:t>Guds tilgivelse</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p:txBody>
          <a:bodyPr>
            <a:normAutofit fontScale="92500" lnSpcReduction="10000"/>
          </a:bodyPr>
          <a:lstStyle/>
          <a:p>
            <a:r>
              <a:rPr lang="da-DK" dirty="0"/>
              <a:t>Sl.51 er en anger salme, hvor David søger Guds tilgivelse for en hæslig serie af synder, som han har dækket over i ca. et år. (Se 1Sam. kap.11-12). Begær, ægteskabsbrud, mord, og løgn.</a:t>
            </a:r>
            <a:br>
              <a:rPr lang="da-DK" dirty="0"/>
            </a:br>
            <a:r>
              <a:rPr lang="da-DK" dirty="0"/>
              <a:t>I GT er der ingen slagtoffer, der dækker sådanne ”synd med vilje” dvs. bevidst synd. David gør derfor det eneste, der er muligt, han anmoder Gud om barmhjertighed og nåde. Åbenbaringerne af Gud igennem hele Bibelen, vækker nemlig håbet om en nådefuld Gud (Se fx 2.M.34:6-8). Men Gud kan ikke bare tilgive den uretfærdige, så vil han tillade ondskab og ikke være en retfærdig og sand Dommer. Men NT viser, at Gud ved at straffe Jesus i stedet for os, fik juridisk tilfredsstillelse for syndens ondskab, og dette giver ham muligheden for at retfærdiggøre os syndere, når vi tager imod. </a:t>
            </a:r>
            <a:br>
              <a:rPr lang="da-DK" dirty="0"/>
            </a:br>
            <a:r>
              <a:rPr lang="da-DK" dirty="0"/>
              <a:t>Foruden at angre v.1-7, beder David om fuldkommen renselse og fornyelse af sit liv v.8-14, samt endda genoprettelse til at tjene igen som konge v.15-21, og blive en velsignelse for sit folk igen. Måde ægteheden af hans anger viser sig, er igennem hans sønderbrudte ånd, og denne ånd ærer Gud og velsigner hans tjeneste af andre. </a:t>
            </a: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a:xfrm>
            <a:off x="2275703" y="966681"/>
            <a:ext cx="4791301" cy="901370"/>
          </a:xfrm>
        </p:spPr>
        <p:txBody>
          <a:bodyPr/>
          <a:lstStyle/>
          <a:p>
            <a:r>
              <a:rPr lang="da-DK" sz="1100" dirty="0"/>
              <a:t>- Gud, vær mig nådig i din godhed, udslet min overtrædelser i din store barmhjertighed. Vask mig fuldstændig ren for skyld, rens mig for synd. For jeg kender mine overtrædelser.</a:t>
            </a:r>
            <a:br>
              <a:rPr lang="da-DK" sz="1100" dirty="0"/>
            </a:br>
            <a:r>
              <a:rPr lang="da-DK" sz="1100" dirty="0"/>
              <a:t>- Skab et rent hjerte i mig, Gud, giv mig på ny en fast ånd! </a:t>
            </a:r>
            <a:br>
              <a:rPr lang="da-DK" sz="1100" dirty="0"/>
            </a:br>
            <a:r>
              <a:rPr lang="da-DK" sz="1100" dirty="0"/>
              <a:t>-Mit offer, Gud, er en sønderbrudt ånd.        Salme 51:3ff; 12; 19f</a:t>
            </a:r>
            <a:br>
              <a:rPr lang="da-DK" sz="1200" dirty="0"/>
            </a:br>
            <a:r>
              <a:rPr lang="da-DK" sz="1200" dirty="0"/>
              <a:t> </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p:txBody>
          <a:bodyPr/>
          <a:lstStyle/>
          <a:p>
            <a:r>
              <a:rPr lang="da-DK" dirty="0"/>
              <a:t>Sl.51. Giver os ordene til hvordan vi kan angre, bekende, omvende os fra synd og få fuldstændig tilgivelse, renselse og genoprettelse fra Gud. </a:t>
            </a:r>
          </a:p>
          <a:p>
            <a:r>
              <a:rPr lang="da-DK" dirty="0"/>
              <a:t>Målet med kristen syndsbekendelse og omvendelse er at vi kan tjene Gud på ny med frimodighed og ydmyg tro.</a:t>
            </a:r>
          </a:p>
          <a:p>
            <a:endParaRPr lang="da-DK" sz="1200" dirty="0"/>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122991"/>
            <a:ext cx="4768651" cy="1596211"/>
          </a:xfrm>
        </p:spPr>
        <p:txBody>
          <a:bodyPr/>
          <a:lstStyle/>
          <a:p>
            <a:r>
              <a:rPr lang="da-DK" dirty="0"/>
              <a:t>Vi skal alle møde Gud en dag, hvordan kan vi vide at vores synd er fuldstændig tilgivet?</a:t>
            </a:r>
          </a:p>
          <a:p>
            <a:r>
              <a:rPr lang="da-DK" dirty="0"/>
              <a:t>Kristen tilgivelse og renselse dækker to oplevelser. </a:t>
            </a:r>
            <a:br>
              <a:rPr lang="da-DK" dirty="0"/>
            </a:br>
            <a:r>
              <a:rPr lang="da-DK" dirty="0"/>
              <a:t>1) Tilgivelse af vores synd en gang for alle, fortid, nutid og fremtid, når vi tager imod Guds frelsende indgreb i Jesus Kristus. 2) Trosvandringens tilgivelse, hvor vi gør op med synd i vores daglige liv. Hvordan illustrerer dåb og nadver disse to sider af tilgivelse og renselse.</a:t>
            </a: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5319571"/>
            <a:ext cx="4791301" cy="1074283"/>
          </a:xfrm>
        </p:spPr>
        <p:txBody>
          <a:bodyPr/>
          <a:lstStyle/>
          <a:p>
            <a:r>
              <a:rPr lang="da-DK" dirty="0"/>
              <a:t>Bed for at vores kirke må være et sted hvor mennesker kan finde tilgivelse, genoprettelse fra Gud samt </a:t>
            </a:r>
            <a:r>
              <a:rPr lang="da-DK" dirty="0" err="1"/>
              <a:t>forligelse</a:t>
            </a:r>
            <a:r>
              <a:rPr lang="da-DK" dirty="0"/>
              <a:t> med andre.</a:t>
            </a:r>
          </a:p>
          <a:p>
            <a:r>
              <a:rPr lang="da-DK" sz="1200" dirty="0"/>
              <a:t>Bed for situationen i Ukraine, at der ikke må komme krig. </a:t>
            </a:r>
            <a:r>
              <a:rPr lang="da-DK" dirty="0"/>
              <a:t>Bed for vores missionærer i Shan, Nord Afrika, Logos Hope</a:t>
            </a:r>
            <a:endParaRPr lang="da-DK" sz="1200" dirty="0"/>
          </a:p>
          <a:p>
            <a:endParaRPr lang="da-DK" sz="1200" dirty="0"/>
          </a:p>
          <a:p>
            <a:endParaRPr lang="da-DK" sz="1200" dirty="0"/>
          </a:p>
        </p:txBody>
      </p:sp>
      <p:sp>
        <p:nvSpPr>
          <p:cNvPr id="9" name="Text Placeholder 6">
            <a:extLst>
              <a:ext uri="{FF2B5EF4-FFF2-40B4-BE49-F238E27FC236}">
                <a16:creationId xmlns:a16="http://schemas.microsoft.com/office/drawing/2014/main" id="{4031993A-A90F-4917-A07A-5BCDCCA7170E}"/>
              </a:ext>
            </a:extLst>
          </p:cNvPr>
          <p:cNvSpPr txBox="1">
            <a:spLocks/>
          </p:cNvSpPr>
          <p:nvPr/>
        </p:nvSpPr>
        <p:spPr>
          <a:xfrm>
            <a:off x="7260181" y="3881710"/>
            <a:ext cx="4791301" cy="98564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p:txBody>
      </p:sp>
      <p:sp>
        <p:nvSpPr>
          <p:cNvPr id="10" name="Text Placeholder 5">
            <a:extLst>
              <a:ext uri="{FF2B5EF4-FFF2-40B4-BE49-F238E27FC236}">
                <a16:creationId xmlns:a16="http://schemas.microsoft.com/office/drawing/2014/main" id="{3F1618D5-19AC-4262-9FA0-B7787C7D5480}"/>
              </a:ext>
            </a:extLst>
          </p:cNvPr>
          <p:cNvSpPr txBox="1">
            <a:spLocks/>
          </p:cNvSpPr>
          <p:nvPr/>
        </p:nvSpPr>
        <p:spPr>
          <a:xfrm>
            <a:off x="7256700" y="4223462"/>
            <a:ext cx="4768651" cy="643890"/>
          </a:xfrm>
          <a:prstGeom prst="rect">
            <a:avLst/>
          </a:prstGeom>
        </p:spPr>
        <p:txBody>
          <a:bodyPr vert="horz" lIns="91440" tIns="45720" rIns="91440" bIns="45720" rtlCol="0">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a-DK" dirty="0"/>
              <a:t>Læs Salme 51 som din egen personlige bøn, og reflektere over hvordan dens lære udfordrer dig, opmuntrer dig og styrker dig til at få gjort op med synd i dit liv og leve frit.</a:t>
            </a:r>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3562</TotalTime>
  <Words>1147</Words>
  <Application>Microsoft Macintosh PowerPoint</Application>
  <PresentationFormat>Widescreen</PresentationFormat>
  <Paragraphs>24</Paragraphs>
  <Slides>3</Slides>
  <Notes>2</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vt:i4>
      </vt:variant>
    </vt:vector>
  </HeadingPairs>
  <TitlesOfParts>
    <vt:vector size="9" baseType="lpstr">
      <vt:lpstr>Calibri</vt:lpstr>
      <vt:lpstr>Century Gothic</vt:lpstr>
      <vt:lpstr>Verdana</vt:lpstr>
      <vt:lpstr>Wingdings 3</vt:lpstr>
      <vt:lpstr>Wisp</vt:lpstr>
      <vt:lpstr>think-cell Slide</vt:lpstr>
      <vt:lpstr>”Klar til kamp” Nytår 2023</vt:lpstr>
      <vt:lpstr>Titel</vt:lpstr>
      <vt:lpstr>EKSEMPEL Guds tilgivelse</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sven.straarup@gmail.com</cp:lastModifiedBy>
  <cp:revision>81</cp:revision>
  <dcterms:created xsi:type="dcterms:W3CDTF">2019-08-19T18:08:22Z</dcterms:created>
  <dcterms:modified xsi:type="dcterms:W3CDTF">2023-01-02T10:24:40Z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