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9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 showGuides="1">
      <p:cViewPr varScale="1">
        <p:scale>
          <a:sx n="94" d="100"/>
          <a:sy n="94" d="100"/>
        </p:scale>
        <p:origin x="76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42F2744-D94F-433D-8220-E9917D3E171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987043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42F2744-D94F-433D-8220-E9917D3E1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460C6D27-DC01-4A46-894A-2DAF76D52C8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871DCDA-B2C6-4907-95A7-EF48939819A9}"/>
              </a:ext>
            </a:extLst>
          </p:cNvPr>
          <p:cNvSpPr/>
          <p:nvPr userDrawn="1"/>
        </p:nvSpPr>
        <p:spPr>
          <a:xfrm>
            <a:off x="2245521" y="231045"/>
            <a:ext cx="7182594" cy="507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23104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A5736A-64A9-4631-B17F-79428C6E1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5521" y="231045"/>
            <a:ext cx="7172799" cy="507298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title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prædiken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BABF9A6-83D8-4508-9CE7-1DE221F3EB1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275704" y="2121562"/>
            <a:ext cx="4791301" cy="27457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 synopsis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søndagens</a:t>
            </a:r>
            <a:r>
              <a:rPr lang="en-US" dirty="0"/>
              <a:t> </a:t>
            </a:r>
            <a:r>
              <a:rPr lang="en-US" dirty="0" err="1"/>
              <a:t>prædiken</a:t>
            </a:r>
            <a:r>
              <a:rPr lang="en-US" dirty="0"/>
              <a:t> (max 10 </a:t>
            </a:r>
            <a:r>
              <a:rPr lang="en-US" dirty="0" err="1"/>
              <a:t>linjer</a:t>
            </a:r>
            <a:r>
              <a:rPr lang="en-US" dirty="0"/>
              <a:t>)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A0FAA49-9604-4764-8F77-87B46BE89FDE}"/>
              </a:ext>
            </a:extLst>
          </p:cNvPr>
          <p:cNvGrpSpPr/>
          <p:nvPr userDrawn="1"/>
        </p:nvGrpSpPr>
        <p:grpSpPr>
          <a:xfrm>
            <a:off x="9938707" y="195939"/>
            <a:ext cx="1936140" cy="1753137"/>
            <a:chOff x="10069336" y="143691"/>
            <a:chExt cx="1936140" cy="1753137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A7FA412-9A11-4318-B347-9A8BDD9CF557}"/>
                </a:ext>
              </a:extLst>
            </p:cNvPr>
            <p:cNvSpPr>
              <a:spLocks/>
            </p:cNvSpPr>
            <p:nvPr/>
          </p:nvSpPr>
          <p:spPr bwMode="gray">
            <a:xfrm>
              <a:off x="10962446" y="143691"/>
              <a:ext cx="1043030" cy="1175785"/>
            </a:xfrm>
            <a:custGeom>
              <a:avLst/>
              <a:gdLst>
                <a:gd name="T0" fmla="*/ 2147483647 w 276"/>
                <a:gd name="T1" fmla="*/ 2147483647 h 340"/>
                <a:gd name="T2" fmla="*/ 2147483647 w 276"/>
                <a:gd name="T3" fmla="*/ 0 h 340"/>
                <a:gd name="T4" fmla="*/ 2147483647 w 276"/>
                <a:gd name="T5" fmla="*/ 0 h 340"/>
                <a:gd name="T6" fmla="*/ 0 w 276"/>
                <a:gd name="T7" fmla="*/ 0 h 340"/>
                <a:gd name="T8" fmla="*/ 2147483647 w 276"/>
                <a:gd name="T9" fmla="*/ 2147483647 h 340"/>
                <a:gd name="T10" fmla="*/ 2147483647 w 276"/>
                <a:gd name="T11" fmla="*/ 2147483647 h 340"/>
                <a:gd name="T12" fmla="*/ 2147483647 w 276"/>
                <a:gd name="T13" fmla="*/ 2147483647 h 340"/>
                <a:gd name="T14" fmla="*/ 2147483647 w 276"/>
                <a:gd name="T15" fmla="*/ 2147483647 h 340"/>
                <a:gd name="T16" fmla="*/ 2147483647 w 276"/>
                <a:gd name="T17" fmla="*/ 2147483647 h 340"/>
                <a:gd name="T18" fmla="*/ 2147483647 w 276"/>
                <a:gd name="T19" fmla="*/ 2147483647 h 340"/>
                <a:gd name="T20" fmla="*/ 2147483647 w 276"/>
                <a:gd name="T21" fmla="*/ 2147483647 h 340"/>
                <a:gd name="T22" fmla="*/ 2147483647 w 276"/>
                <a:gd name="T23" fmla="*/ 2147483647 h 340"/>
                <a:gd name="T24" fmla="*/ 2147483647 w 276"/>
                <a:gd name="T25" fmla="*/ 2147483647 h 340"/>
                <a:gd name="T26" fmla="*/ 2147483647 w 276"/>
                <a:gd name="T27" fmla="*/ 2147483647 h 340"/>
                <a:gd name="T28" fmla="*/ 2147483647 w 276"/>
                <a:gd name="T29" fmla="*/ 2147483647 h 340"/>
                <a:gd name="T30" fmla="*/ 2147483647 w 276"/>
                <a:gd name="T31" fmla="*/ 2147483647 h 340"/>
                <a:gd name="T32" fmla="*/ 2147483647 w 276"/>
                <a:gd name="T33" fmla="*/ 2147483647 h 340"/>
                <a:gd name="T34" fmla="*/ 2147483647 w 276"/>
                <a:gd name="T35" fmla="*/ 2147483647 h 340"/>
                <a:gd name="T36" fmla="*/ 2147483647 w 276"/>
                <a:gd name="T37" fmla="*/ 2147483647 h 340"/>
                <a:gd name="T38" fmla="*/ 2147483647 w 276"/>
                <a:gd name="T39" fmla="*/ 2147483647 h 3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76" h="340">
                  <a:moveTo>
                    <a:pt x="131" y="31"/>
                  </a:moveTo>
                  <a:cubicBezTo>
                    <a:pt x="96" y="11"/>
                    <a:pt x="59" y="1"/>
                    <a:pt x="21" y="0"/>
                  </a:cubicBezTo>
                  <a:cubicBezTo>
                    <a:pt x="15" y="0"/>
                    <a:pt x="9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1" y="25"/>
                    <a:pt x="21" y="25"/>
                    <a:pt x="21" y="2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10" y="118"/>
                    <a:pt x="10" y="118"/>
                    <a:pt x="10" y="118"/>
                  </a:cubicBezTo>
                  <a:cubicBezTo>
                    <a:pt x="10" y="118"/>
                    <a:pt x="11" y="118"/>
                    <a:pt x="12" y="118"/>
                  </a:cubicBezTo>
                  <a:cubicBezTo>
                    <a:pt x="15" y="118"/>
                    <a:pt x="18" y="118"/>
                    <a:pt x="21" y="118"/>
                  </a:cubicBezTo>
                  <a:cubicBezTo>
                    <a:pt x="83" y="123"/>
                    <a:pt x="131" y="175"/>
                    <a:pt x="131" y="238"/>
                  </a:cubicBezTo>
                  <a:cubicBezTo>
                    <a:pt x="131" y="249"/>
                    <a:pt x="130" y="259"/>
                    <a:pt x="127" y="269"/>
                  </a:cubicBezTo>
                  <a:cubicBezTo>
                    <a:pt x="130" y="279"/>
                    <a:pt x="134" y="289"/>
                    <a:pt x="138" y="299"/>
                  </a:cubicBezTo>
                  <a:cubicBezTo>
                    <a:pt x="141" y="309"/>
                    <a:pt x="145" y="319"/>
                    <a:pt x="147" y="326"/>
                  </a:cubicBezTo>
                  <a:cubicBezTo>
                    <a:pt x="150" y="333"/>
                    <a:pt x="151" y="338"/>
                    <a:pt x="152" y="340"/>
                  </a:cubicBezTo>
                  <a:cubicBezTo>
                    <a:pt x="155" y="340"/>
                    <a:pt x="160" y="339"/>
                    <a:pt x="167" y="338"/>
                  </a:cubicBezTo>
                  <a:cubicBezTo>
                    <a:pt x="175" y="336"/>
                    <a:pt x="185" y="334"/>
                    <a:pt x="195" y="332"/>
                  </a:cubicBezTo>
                  <a:cubicBezTo>
                    <a:pt x="208" y="330"/>
                    <a:pt x="221" y="328"/>
                    <a:pt x="233" y="326"/>
                  </a:cubicBezTo>
                  <a:cubicBezTo>
                    <a:pt x="276" y="218"/>
                    <a:pt x="235" y="91"/>
                    <a:pt x="131" y="31"/>
                  </a:cubicBez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E9A83E1-3557-4B5A-B9C6-99830CEAC4F8}"/>
                </a:ext>
              </a:extLst>
            </p:cNvPr>
            <p:cNvSpPr>
              <a:spLocks/>
            </p:cNvSpPr>
            <p:nvPr/>
          </p:nvSpPr>
          <p:spPr bwMode="gray">
            <a:xfrm>
              <a:off x="10069336" y="153060"/>
              <a:ext cx="1008433" cy="1257762"/>
            </a:xfrm>
            <a:custGeom>
              <a:avLst/>
              <a:gdLst>
                <a:gd name="T0" fmla="*/ 2147483647 w 267"/>
                <a:gd name="T1" fmla="*/ 2147483647 h 365"/>
                <a:gd name="T2" fmla="*/ 2147483647 w 267"/>
                <a:gd name="T3" fmla="*/ 2147483647 h 365"/>
                <a:gd name="T4" fmla="*/ 2147483647 w 267"/>
                <a:gd name="T5" fmla="*/ 0 h 365"/>
                <a:gd name="T6" fmla="*/ 2147483647 w 267"/>
                <a:gd name="T7" fmla="*/ 2147483647 h 365"/>
                <a:gd name="T8" fmla="*/ 2147483647 w 267"/>
                <a:gd name="T9" fmla="*/ 2147483647 h 365"/>
                <a:gd name="T10" fmla="*/ 2147483647 w 267"/>
                <a:gd name="T11" fmla="*/ 2147483647 h 365"/>
                <a:gd name="T12" fmla="*/ 2147483647 w 267"/>
                <a:gd name="T13" fmla="*/ 2147483647 h 365"/>
                <a:gd name="T14" fmla="*/ 2147483647 w 267"/>
                <a:gd name="T15" fmla="*/ 2147483647 h 365"/>
                <a:gd name="T16" fmla="*/ 2147483647 w 267"/>
                <a:gd name="T17" fmla="*/ 2147483647 h 365"/>
                <a:gd name="T18" fmla="*/ 2147483647 w 267"/>
                <a:gd name="T19" fmla="*/ 2147483647 h 365"/>
                <a:gd name="T20" fmla="*/ 2147483647 w 267"/>
                <a:gd name="T21" fmla="*/ 2147483647 h 365"/>
                <a:gd name="T22" fmla="*/ 2147483647 w 267"/>
                <a:gd name="T23" fmla="*/ 2147483647 h 365"/>
                <a:gd name="T24" fmla="*/ 2147483647 w 267"/>
                <a:gd name="T25" fmla="*/ 2147483647 h 365"/>
                <a:gd name="T26" fmla="*/ 2147483647 w 267"/>
                <a:gd name="T27" fmla="*/ 2147483647 h 365"/>
                <a:gd name="T28" fmla="*/ 2147483647 w 267"/>
                <a:gd name="T29" fmla="*/ 2147483647 h 365"/>
                <a:gd name="T30" fmla="*/ 2147483647 w 267"/>
                <a:gd name="T31" fmla="*/ 2147483647 h 365"/>
                <a:gd name="T32" fmla="*/ 2147483647 w 267"/>
                <a:gd name="T33" fmla="*/ 2147483647 h 365"/>
                <a:gd name="T34" fmla="*/ 2147483647 w 267"/>
                <a:gd name="T35" fmla="*/ 2147483647 h 365"/>
                <a:gd name="T36" fmla="*/ 2147483647 w 267"/>
                <a:gd name="T37" fmla="*/ 2147483647 h 3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67" h="365">
                  <a:moveTo>
                    <a:pt x="257" y="51"/>
                  </a:moveTo>
                  <a:cubicBezTo>
                    <a:pt x="252" y="45"/>
                    <a:pt x="246" y="38"/>
                    <a:pt x="239" y="30"/>
                  </a:cubicBezTo>
                  <a:cubicBezTo>
                    <a:pt x="231" y="20"/>
                    <a:pt x="222" y="9"/>
                    <a:pt x="214" y="0"/>
                  </a:cubicBezTo>
                  <a:cubicBezTo>
                    <a:pt x="144" y="10"/>
                    <a:pt x="80" y="51"/>
                    <a:pt x="42" y="117"/>
                  </a:cubicBezTo>
                  <a:cubicBezTo>
                    <a:pt x="0" y="190"/>
                    <a:pt x="1" y="276"/>
                    <a:pt x="38" y="346"/>
                  </a:cubicBezTo>
                  <a:cubicBezTo>
                    <a:pt x="40" y="352"/>
                    <a:pt x="43" y="357"/>
                    <a:pt x="47" y="362"/>
                  </a:cubicBezTo>
                  <a:cubicBezTo>
                    <a:pt x="47" y="363"/>
                    <a:pt x="48" y="364"/>
                    <a:pt x="48" y="365"/>
                  </a:cubicBezTo>
                  <a:cubicBezTo>
                    <a:pt x="50" y="361"/>
                    <a:pt x="50" y="361"/>
                    <a:pt x="50" y="361"/>
                  </a:cubicBezTo>
                  <a:cubicBezTo>
                    <a:pt x="59" y="334"/>
                    <a:pt x="59" y="334"/>
                    <a:pt x="59" y="334"/>
                  </a:cubicBezTo>
                  <a:cubicBezTo>
                    <a:pt x="77" y="284"/>
                    <a:pt x="77" y="284"/>
                    <a:pt x="77" y="284"/>
                  </a:cubicBezTo>
                  <a:cubicBezTo>
                    <a:pt x="128" y="294"/>
                    <a:pt x="128" y="294"/>
                    <a:pt x="128" y="294"/>
                  </a:cubicBezTo>
                  <a:cubicBezTo>
                    <a:pt x="146" y="297"/>
                    <a:pt x="146" y="297"/>
                    <a:pt x="146" y="297"/>
                  </a:cubicBezTo>
                  <a:cubicBezTo>
                    <a:pt x="144" y="294"/>
                    <a:pt x="142" y="291"/>
                    <a:pt x="140" y="287"/>
                  </a:cubicBezTo>
                  <a:cubicBezTo>
                    <a:pt x="133" y="272"/>
                    <a:pt x="128" y="254"/>
                    <a:pt x="128" y="236"/>
                  </a:cubicBezTo>
                  <a:cubicBezTo>
                    <a:pt x="128" y="180"/>
                    <a:pt x="167" y="133"/>
                    <a:pt x="218" y="120"/>
                  </a:cubicBezTo>
                  <a:cubicBezTo>
                    <a:pt x="225" y="112"/>
                    <a:pt x="232" y="104"/>
                    <a:pt x="239" y="96"/>
                  </a:cubicBezTo>
                  <a:cubicBezTo>
                    <a:pt x="246" y="88"/>
                    <a:pt x="252" y="80"/>
                    <a:pt x="257" y="74"/>
                  </a:cubicBezTo>
                  <a:cubicBezTo>
                    <a:pt x="262" y="69"/>
                    <a:pt x="265" y="65"/>
                    <a:pt x="267" y="63"/>
                  </a:cubicBezTo>
                  <a:cubicBezTo>
                    <a:pt x="265" y="61"/>
                    <a:pt x="262" y="57"/>
                    <a:pt x="257" y="5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B04A1A1-3326-411B-896C-1E030E5C6351}"/>
                </a:ext>
              </a:extLst>
            </p:cNvPr>
            <p:cNvSpPr>
              <a:spLocks/>
            </p:cNvSpPr>
            <p:nvPr/>
          </p:nvSpPr>
          <p:spPr bwMode="gray">
            <a:xfrm>
              <a:off x="10301263" y="1162548"/>
              <a:ext cx="1504320" cy="734280"/>
            </a:xfrm>
            <a:custGeom>
              <a:avLst/>
              <a:gdLst>
                <a:gd name="T0" fmla="*/ 2147483647 w 398"/>
                <a:gd name="T1" fmla="*/ 2147483647 h 212"/>
                <a:gd name="T2" fmla="*/ 2147483647 w 398"/>
                <a:gd name="T3" fmla="*/ 2147483647 h 212"/>
                <a:gd name="T4" fmla="*/ 2147483647 w 398"/>
                <a:gd name="T5" fmla="*/ 2147483647 h 212"/>
                <a:gd name="T6" fmla="*/ 2147483647 w 398"/>
                <a:gd name="T7" fmla="*/ 2147483647 h 212"/>
                <a:gd name="T8" fmla="*/ 2147483647 w 398"/>
                <a:gd name="T9" fmla="*/ 0 h 212"/>
                <a:gd name="T10" fmla="*/ 2147483647 w 398"/>
                <a:gd name="T11" fmla="*/ 2147483647 h 212"/>
                <a:gd name="T12" fmla="*/ 2147483647 w 398"/>
                <a:gd name="T13" fmla="*/ 2147483647 h 212"/>
                <a:gd name="T14" fmla="*/ 2147483647 w 398"/>
                <a:gd name="T15" fmla="*/ 2147483647 h 212"/>
                <a:gd name="T16" fmla="*/ 2147483647 w 398"/>
                <a:gd name="T17" fmla="*/ 2147483647 h 212"/>
                <a:gd name="T18" fmla="*/ 2147483647 w 398"/>
                <a:gd name="T19" fmla="*/ 2147483647 h 212"/>
                <a:gd name="T20" fmla="*/ 2147483647 w 398"/>
                <a:gd name="T21" fmla="*/ 2147483647 h 212"/>
                <a:gd name="T22" fmla="*/ 2147483647 w 398"/>
                <a:gd name="T23" fmla="*/ 2147483647 h 212"/>
                <a:gd name="T24" fmla="*/ 2147483647 w 398"/>
                <a:gd name="T25" fmla="*/ 2147483647 h 212"/>
                <a:gd name="T26" fmla="*/ 0 w 398"/>
                <a:gd name="T27" fmla="*/ 2147483647 h 212"/>
                <a:gd name="T28" fmla="*/ 2147483647 w 398"/>
                <a:gd name="T29" fmla="*/ 2147483647 h 212"/>
                <a:gd name="T30" fmla="*/ 2147483647 w 398"/>
                <a:gd name="T31" fmla="*/ 2147483647 h 212"/>
                <a:gd name="T32" fmla="*/ 2147483647 w 398"/>
                <a:gd name="T33" fmla="*/ 2147483647 h 212"/>
                <a:gd name="T34" fmla="*/ 2147483647 w 398"/>
                <a:gd name="T35" fmla="*/ 2147483647 h 212"/>
                <a:gd name="T36" fmla="*/ 2147483647 w 398"/>
                <a:gd name="T37" fmla="*/ 2147483647 h 212"/>
                <a:gd name="T38" fmla="*/ 2147483647 w 398"/>
                <a:gd name="T39" fmla="*/ 2147483647 h 2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8" h="212">
                  <a:moveTo>
                    <a:pt x="395" y="52"/>
                  </a:moveTo>
                  <a:cubicBezTo>
                    <a:pt x="367" y="57"/>
                    <a:pt x="367" y="57"/>
                    <a:pt x="367" y="57"/>
                  </a:cubicBezTo>
                  <a:cubicBezTo>
                    <a:pt x="315" y="66"/>
                    <a:pt x="315" y="66"/>
                    <a:pt x="315" y="66"/>
                  </a:cubicBezTo>
                  <a:cubicBezTo>
                    <a:pt x="298" y="17"/>
                    <a:pt x="298" y="17"/>
                    <a:pt x="298" y="17"/>
                  </a:cubicBezTo>
                  <a:cubicBezTo>
                    <a:pt x="292" y="0"/>
                    <a:pt x="292" y="0"/>
                    <a:pt x="292" y="0"/>
                  </a:cubicBezTo>
                  <a:cubicBezTo>
                    <a:pt x="290" y="3"/>
                    <a:pt x="288" y="7"/>
                    <a:pt x="285" y="10"/>
                  </a:cubicBezTo>
                  <a:cubicBezTo>
                    <a:pt x="264" y="41"/>
                    <a:pt x="228" y="62"/>
                    <a:pt x="187" y="62"/>
                  </a:cubicBezTo>
                  <a:cubicBezTo>
                    <a:pt x="153" y="62"/>
                    <a:pt x="123" y="48"/>
                    <a:pt x="101" y="26"/>
                  </a:cubicBezTo>
                  <a:cubicBezTo>
                    <a:pt x="92" y="24"/>
                    <a:pt x="81" y="22"/>
                    <a:pt x="71" y="20"/>
                  </a:cubicBezTo>
                  <a:cubicBezTo>
                    <a:pt x="60" y="18"/>
                    <a:pt x="51" y="17"/>
                    <a:pt x="43" y="15"/>
                  </a:cubicBezTo>
                  <a:cubicBezTo>
                    <a:pt x="36" y="14"/>
                    <a:pt x="31" y="13"/>
                    <a:pt x="28" y="12"/>
                  </a:cubicBezTo>
                  <a:cubicBezTo>
                    <a:pt x="27" y="15"/>
                    <a:pt x="25" y="20"/>
                    <a:pt x="23" y="27"/>
                  </a:cubicBezTo>
                  <a:cubicBezTo>
                    <a:pt x="20" y="34"/>
                    <a:pt x="17" y="43"/>
                    <a:pt x="13" y="53"/>
                  </a:cubicBezTo>
                  <a:cubicBezTo>
                    <a:pt x="9" y="66"/>
                    <a:pt x="4" y="79"/>
                    <a:pt x="0" y="90"/>
                  </a:cubicBezTo>
                  <a:cubicBezTo>
                    <a:pt x="18" y="113"/>
                    <a:pt x="41" y="133"/>
                    <a:pt x="68" y="148"/>
                  </a:cubicBezTo>
                  <a:cubicBezTo>
                    <a:pt x="179" y="212"/>
                    <a:pt x="320" y="177"/>
                    <a:pt x="388" y="69"/>
                  </a:cubicBezTo>
                  <a:cubicBezTo>
                    <a:pt x="390" y="67"/>
                    <a:pt x="391" y="64"/>
                    <a:pt x="393" y="61"/>
                  </a:cubicBezTo>
                  <a:cubicBezTo>
                    <a:pt x="394" y="59"/>
                    <a:pt x="396" y="56"/>
                    <a:pt x="397" y="53"/>
                  </a:cubicBezTo>
                  <a:cubicBezTo>
                    <a:pt x="398" y="52"/>
                    <a:pt x="398" y="52"/>
                    <a:pt x="398" y="51"/>
                  </a:cubicBezTo>
                  <a:lnTo>
                    <a:pt x="395" y="52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20" name="WordArt 24">
              <a:extLst>
                <a:ext uri="{FF2B5EF4-FFF2-40B4-BE49-F238E27FC236}">
                  <a16:creationId xmlns:a16="http://schemas.microsoft.com/office/drawing/2014/main" id="{DB4BFFC0-143F-41A9-9FD9-1166CD22BEE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3704469">
              <a:off x="10394272" y="255192"/>
              <a:ext cx="1136519" cy="1485585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FÆLLESSKAB</a:t>
              </a:r>
            </a:p>
          </p:txBody>
        </p:sp>
        <p:sp>
          <p:nvSpPr>
            <p:cNvPr id="21" name="WordArt 24">
              <a:extLst>
                <a:ext uri="{FF2B5EF4-FFF2-40B4-BE49-F238E27FC236}">
                  <a16:creationId xmlns:a16="http://schemas.microsoft.com/office/drawing/2014/main" id="{AB8A1F67-DFB5-460F-AC2D-EDE3778952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2676950">
              <a:off x="10486224" y="233894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VÆKST          </a:t>
              </a:r>
            </a:p>
          </p:txBody>
        </p:sp>
        <p:sp>
          <p:nvSpPr>
            <p:cNvPr id="22" name="WordArt 24">
              <a:extLst>
                <a:ext uri="{FF2B5EF4-FFF2-40B4-BE49-F238E27FC236}">
                  <a16:creationId xmlns:a16="http://schemas.microsoft.com/office/drawing/2014/main" id="{CA81F58B-A9DB-4B2A-9B58-9B81647E17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9047587">
              <a:off x="10423086" y="364237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TJENESTE     </a:t>
              </a: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6809944-5025-42DA-9C57-510D463F97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5703" y="966681"/>
            <a:ext cx="4791301" cy="901370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bibelvers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7EBD15-3710-4757-8C7C-4E8D2DAB9C03}"/>
              </a:ext>
            </a:extLst>
          </p:cNvPr>
          <p:cNvSpPr txBox="1"/>
          <p:nvPr userDrawn="1"/>
        </p:nvSpPr>
        <p:spPr>
          <a:xfrm>
            <a:off x="1114229" y="940554"/>
            <a:ext cx="108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BIBELEN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676990-17C5-4C35-A28A-5D4506BCA71C}"/>
              </a:ext>
            </a:extLst>
          </p:cNvPr>
          <p:cNvSpPr txBox="1"/>
          <p:nvPr userDrawn="1"/>
        </p:nvSpPr>
        <p:spPr>
          <a:xfrm>
            <a:off x="927464" y="2111854"/>
            <a:ext cx="127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SYNOPSIS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10D69F-62B4-4FBF-A373-8817F41DC170}"/>
              </a:ext>
            </a:extLst>
          </p:cNvPr>
          <p:cNvSpPr txBox="1"/>
          <p:nvPr userDrawn="1"/>
        </p:nvSpPr>
        <p:spPr>
          <a:xfrm>
            <a:off x="104504" y="284693"/>
            <a:ext cx="1380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chemeClr val="bg1"/>
                </a:solidFill>
              </a:rPr>
              <a:t>NETVÆRK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105AF334-8E54-4378-B1F2-54A01738B2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5702" y="5203218"/>
            <a:ext cx="4791301" cy="1180421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konklusion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4696E6-14D8-40D7-8BCD-63944E57845D}"/>
              </a:ext>
            </a:extLst>
          </p:cNvPr>
          <p:cNvSpPr txBox="1"/>
          <p:nvPr userDrawn="1"/>
        </p:nvSpPr>
        <p:spPr>
          <a:xfrm>
            <a:off x="561703" y="5190552"/>
            <a:ext cx="171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KONKLUSION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9DD379DD-8B52-4D3C-8DA8-30FF67B678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36825" y="2122991"/>
            <a:ext cx="4768651" cy="1596211"/>
          </a:xfrm>
        </p:spPr>
        <p:txBody>
          <a:bodyPr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3-5 </a:t>
            </a:r>
            <a:r>
              <a:rPr lang="en-US" dirty="0" err="1"/>
              <a:t>spørgsmål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da-DK" sz="1400" dirty="0">
                <a:solidFill>
                  <a:schemeClr val="accent3">
                    <a:lumMod val="50000"/>
                  </a:schemeClr>
                </a:solidFill>
              </a:rPr>
              <a:t>prædikenen (fokus på hvordan emnet er relevant til folks liv)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657FF5-98BF-4287-B350-A09B4B1464E6}"/>
              </a:ext>
            </a:extLst>
          </p:cNvPr>
          <p:cNvSpPr txBox="1"/>
          <p:nvPr userDrawn="1"/>
        </p:nvSpPr>
        <p:spPr>
          <a:xfrm>
            <a:off x="7179868" y="1723345"/>
            <a:ext cx="1807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DISKUSSION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5D2D096C-EA8D-4ADC-ADDF-D6B0AA90B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40301" y="5316547"/>
            <a:ext cx="4791301" cy="1074284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bønneemner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generelle</a:t>
            </a:r>
            <a:r>
              <a:rPr lang="en-US" dirty="0"/>
              <a:t> </a:t>
            </a:r>
            <a:r>
              <a:rPr lang="en-US" dirty="0" err="1"/>
              <a:t>informationer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D8799E4-234A-419C-A00C-FBB2E0E31666}"/>
              </a:ext>
            </a:extLst>
          </p:cNvPr>
          <p:cNvSpPr txBox="1"/>
          <p:nvPr userDrawn="1"/>
        </p:nvSpPr>
        <p:spPr>
          <a:xfrm>
            <a:off x="7174986" y="4944095"/>
            <a:ext cx="476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BØN &amp; PRAKTISKE INFORMATIONER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541198-DC5D-4E2E-839E-4AC769E6A32B}"/>
              </a:ext>
            </a:extLst>
          </p:cNvPr>
          <p:cNvSpPr/>
          <p:nvPr userDrawn="1"/>
        </p:nvSpPr>
        <p:spPr>
          <a:xfrm>
            <a:off x="2273965" y="940555"/>
            <a:ext cx="4791301" cy="927496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F3262FC-B2A2-4BA4-9983-F5C36EFFDBAE}"/>
              </a:ext>
            </a:extLst>
          </p:cNvPr>
          <p:cNvSpPr/>
          <p:nvPr userDrawn="1"/>
        </p:nvSpPr>
        <p:spPr>
          <a:xfrm>
            <a:off x="2273966" y="2109382"/>
            <a:ext cx="4791301" cy="2757969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527F07C-D619-4C7F-B8C2-E1B1CB33A36A}"/>
              </a:ext>
            </a:extLst>
          </p:cNvPr>
          <p:cNvSpPr/>
          <p:nvPr userDrawn="1"/>
        </p:nvSpPr>
        <p:spPr>
          <a:xfrm>
            <a:off x="2273965" y="5203220"/>
            <a:ext cx="4791301" cy="118042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AD13DAA-787A-4865-A532-7D3746FF3CB9}"/>
              </a:ext>
            </a:extLst>
          </p:cNvPr>
          <p:cNvSpPr/>
          <p:nvPr userDrawn="1"/>
        </p:nvSpPr>
        <p:spPr>
          <a:xfrm>
            <a:off x="7238563" y="2111854"/>
            <a:ext cx="4791301" cy="1607348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7025EA-B503-4E42-B485-2A9AB2294127}"/>
              </a:ext>
            </a:extLst>
          </p:cNvPr>
          <p:cNvSpPr/>
          <p:nvPr userDrawn="1"/>
        </p:nvSpPr>
        <p:spPr>
          <a:xfrm>
            <a:off x="7264689" y="5303484"/>
            <a:ext cx="4791301" cy="107018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AE6A2E-31E7-4916-BAC2-81B889682577}"/>
              </a:ext>
            </a:extLst>
          </p:cNvPr>
          <p:cNvSpPr txBox="1"/>
          <p:nvPr userDrawn="1"/>
        </p:nvSpPr>
        <p:spPr>
          <a:xfrm>
            <a:off x="2273965" y="6570618"/>
            <a:ext cx="97297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i="1" dirty="0"/>
              <a:t>HØJNÆSKIRKEN – HØJNÆSVEJ 60 – RØDOVRE – WWW.KRISTENTF.DK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7E87AFB-CD68-4C6C-8B64-253663851DF5}"/>
              </a:ext>
            </a:extLst>
          </p:cNvPr>
          <p:cNvSpPr/>
          <p:nvPr userDrawn="1"/>
        </p:nvSpPr>
        <p:spPr>
          <a:xfrm>
            <a:off x="7225499" y="4217455"/>
            <a:ext cx="4791301" cy="64989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AA114A7-41C8-47D2-80AC-68EEFBF85BD1}"/>
              </a:ext>
            </a:extLst>
          </p:cNvPr>
          <p:cNvSpPr txBox="1"/>
          <p:nvPr userDrawn="1"/>
        </p:nvSpPr>
        <p:spPr>
          <a:xfrm>
            <a:off x="7188575" y="3822116"/>
            <a:ext cx="3418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UGENS UDFORDRING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8DDA8-69A3-46B7-8662-DBB231095AB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36825" y="4207754"/>
            <a:ext cx="4754563" cy="709612"/>
          </a:xfrm>
        </p:spPr>
        <p:txBody>
          <a:bodyPr>
            <a:normAutofit/>
          </a:bodyPr>
          <a:lstStyle>
            <a:lvl1pPr>
              <a:defRPr lang="en-US" sz="1200" kern="1200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ugens</a:t>
            </a:r>
            <a:r>
              <a:rPr lang="en-US" dirty="0"/>
              <a:t> </a:t>
            </a:r>
            <a:r>
              <a:rPr lang="en-US" dirty="0" err="1"/>
              <a:t>udfordring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56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F2ABE1E-FC35-4A90-A92B-562F29CAEA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672647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4F2ABE1E-FC35-4A90-A92B-562F29CAEA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40F6E74-6A4D-431F-BA73-3535E3FD7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Bibelglæde </a:t>
            </a:r>
            <a:r>
              <a:rPr lang="da-DK" dirty="0">
                <a:sym typeface="Wingdings" pitchFamily="2" charset="2"/>
              </a:rPr>
              <a:t> </a:t>
            </a:r>
            <a:r>
              <a:rPr lang="da-DK" dirty="0"/>
              <a:t> - Søndag d. 26. februar 2023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CC025-D59F-4502-BB8B-94022A6B8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da-DK" dirty="0"/>
              <a:t>Dagens tekst er en række vers, der viser os, hvorfor det er værd at læse og fordybe sig i Guds levende ord. </a:t>
            </a:r>
          </a:p>
          <a:p>
            <a:r>
              <a:rPr lang="da-DK" dirty="0"/>
              <a:t>Der er mange måder at læse Guds ord på, og vi har mange hjælpemidler til rådighed (lydbog og </a:t>
            </a:r>
            <a:r>
              <a:rPr lang="da-DK" dirty="0" err="1"/>
              <a:t>www.bibleproject.com</a:t>
            </a:r>
            <a:r>
              <a:rPr lang="da-DK" dirty="0"/>
              <a:t>) </a:t>
            </a:r>
            <a:br>
              <a:rPr lang="da-DK" dirty="0"/>
            </a:br>
            <a:br>
              <a:rPr lang="da-DK" dirty="0"/>
            </a:br>
            <a:r>
              <a:rPr lang="da-DK" dirty="0"/>
              <a:t>Vi kan læse:   * Kapitel-for-kapitel  (en bog ad gangen)</a:t>
            </a:r>
            <a:br>
              <a:rPr lang="da-DK" dirty="0"/>
            </a:br>
            <a:r>
              <a:rPr lang="da-DK" dirty="0"/>
              <a:t>                        * Et emne (på tværs af Bibelens bøger)</a:t>
            </a:r>
            <a:br>
              <a:rPr lang="da-DK" dirty="0"/>
            </a:br>
            <a:r>
              <a:rPr lang="da-DK" dirty="0"/>
              <a:t>                        * Ordjagt (følg et ord  - og kig efter gentagelser)</a:t>
            </a:r>
            <a:br>
              <a:rPr lang="da-DK" dirty="0"/>
            </a:br>
            <a:br>
              <a:rPr lang="da-DK" dirty="0"/>
            </a:br>
            <a:r>
              <a:rPr lang="da-DK" dirty="0"/>
              <a:t>Vi kan være opmærksomme på:</a:t>
            </a:r>
            <a:br>
              <a:rPr lang="da-DK" dirty="0"/>
            </a:br>
            <a:r>
              <a:rPr lang="da-DK" dirty="0"/>
              <a:t>                       *  Spørg ”Hvad lærer jeg her om Gud?”</a:t>
            </a:r>
            <a:br>
              <a:rPr lang="da-DK" dirty="0"/>
            </a:br>
            <a:r>
              <a:rPr lang="da-DK" dirty="0"/>
              <a:t>                       * Kend konteksten (baggrundsinfo)</a:t>
            </a:r>
            <a:br>
              <a:rPr lang="da-DK" dirty="0"/>
            </a:br>
            <a:r>
              <a:rPr lang="da-DK" dirty="0"/>
              <a:t>                       * Vent med konklusionerne til du har læst færdig.</a:t>
            </a:r>
          </a:p>
          <a:p>
            <a:endParaRPr lang="da-DK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3E0D4-EC35-4F1A-A6E4-6416763844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5703" y="966680"/>
            <a:ext cx="4791301" cy="929853"/>
          </a:xfrm>
        </p:spPr>
        <p:txBody>
          <a:bodyPr/>
          <a:lstStyle/>
          <a:p>
            <a:r>
              <a:rPr lang="da-DK" sz="1200" dirty="0"/>
              <a:t>Salme 119, vers 72 og vers 162 og vers 105 og vers 111 </a:t>
            </a:r>
            <a:br>
              <a:rPr lang="da-DK" sz="1200" dirty="0"/>
            </a:br>
            <a:r>
              <a:rPr lang="da-DK" sz="1200" dirty="0"/>
              <a:t>(4 vers om bibelglæde </a:t>
            </a:r>
            <a:r>
              <a:rPr lang="da-DK" sz="1200" dirty="0">
                <a:sym typeface="Wingdings" pitchFamily="2" charset="2"/>
              </a:rPr>
              <a:t></a:t>
            </a:r>
            <a:r>
              <a:rPr lang="da-DK" sz="1200" dirty="0"/>
              <a:t>).  </a:t>
            </a:r>
            <a:br>
              <a:rPr lang="da-DK" sz="1200" dirty="0"/>
            </a:br>
            <a:r>
              <a:rPr lang="da-DK" sz="1200" i="1" dirty="0"/>
              <a:t>Dine ord er en lygte for min fod, et lys på min sti. </a:t>
            </a:r>
            <a:br>
              <a:rPr lang="da-DK" sz="1200" dirty="0"/>
            </a:br>
            <a:r>
              <a:rPr lang="da-DK" sz="1200" dirty="0"/>
              <a:t>Læs også Romerbrevet 10:17 og Hebræerbrevet 4:12.</a:t>
            </a:r>
            <a:br>
              <a:rPr lang="da-DK" sz="1200" dirty="0"/>
            </a:br>
            <a:r>
              <a:rPr lang="da-DK" sz="1200" dirty="0"/>
              <a:t>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E60D80-B622-4C30-ACD3-75721B62CC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a-DK" sz="1200" dirty="0"/>
              <a:t>Bibellæsningens formål er at bevæge sig fra kundskab (i hovedet) til kendskab (i hjertet) til aktivt hverdagsliv ( i kroppen  - handlinger og liv), så vi lever som Jesu disciple og følger Ham.</a:t>
            </a:r>
            <a:br>
              <a:rPr lang="da-DK" sz="1200" dirty="0"/>
            </a:br>
            <a:r>
              <a:rPr lang="da-DK" sz="1200" i="1" dirty="0"/>
              <a:t>Dit ord holder mig i live </a:t>
            </a:r>
            <a:r>
              <a:rPr lang="da-DK" sz="1200" dirty="0"/>
              <a:t>(Salme 119, 50)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995B05-EC0D-47EB-8EF3-6BE2504583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36825" y="2122991"/>
            <a:ext cx="4768651" cy="1596211"/>
          </a:xfrm>
        </p:spPr>
        <p:txBody>
          <a:bodyPr/>
          <a:lstStyle/>
          <a:p>
            <a:pPr>
              <a:buFontTx/>
              <a:buChar char="-"/>
            </a:pPr>
            <a:r>
              <a:rPr lang="da-DK" sz="1200" dirty="0"/>
              <a:t>Hvordan kan vi (helt konkret!)</a:t>
            </a:r>
            <a:r>
              <a:rPr lang="da-DK" dirty="0"/>
              <a:t> få flettet mere af Guds ord ind i vores hverdagsliv?</a:t>
            </a:r>
          </a:p>
          <a:p>
            <a:pPr>
              <a:buFontTx/>
              <a:buChar char="-"/>
            </a:pPr>
            <a:r>
              <a:rPr lang="da-DK" sz="1200" dirty="0"/>
              <a:t>Hvilke erfaringer har I gjort jer med bibel</a:t>
            </a:r>
            <a:r>
              <a:rPr lang="da-DK" dirty="0"/>
              <a:t>læsning? Hvad var til hjælp, og hvor har I evt. brug for yderligere hjælp?</a:t>
            </a:r>
          </a:p>
          <a:p>
            <a:pPr>
              <a:buFontTx/>
              <a:buChar char="-"/>
            </a:pPr>
            <a:r>
              <a:rPr lang="da-DK" dirty="0"/>
              <a:t>Hvilket af billederne på Guds ord talte mest til dig</a:t>
            </a:r>
            <a:br>
              <a:rPr lang="da-DK" dirty="0"/>
            </a:br>
            <a:r>
              <a:rPr lang="da-DK" dirty="0"/>
              <a:t>(vores mad, et kærlighedsbrev, en udrustning)?</a:t>
            </a:r>
          </a:p>
          <a:p>
            <a:pPr>
              <a:buFontTx/>
              <a:buChar char="-"/>
            </a:pPr>
            <a:endParaRPr lang="da-DK" sz="12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52954E-F7CA-466E-9B7A-38F7232241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40301" y="5319571"/>
            <a:ext cx="4791301" cy="1074283"/>
          </a:xfrm>
        </p:spPr>
        <p:txBody>
          <a:bodyPr/>
          <a:lstStyle/>
          <a:p>
            <a:r>
              <a:rPr lang="da-DK" sz="1200" dirty="0"/>
              <a:t>Bed om en længsel og en sult efter at lære Jesus endnu bedre at kende</a:t>
            </a:r>
          </a:p>
          <a:p>
            <a:r>
              <a:rPr lang="da-DK" dirty="0"/>
              <a:t>Bed om at vi hver især må bruge Guds ord som opmuntring i vores eget liv og til opmuntring i andres liv. </a:t>
            </a:r>
            <a:endParaRPr lang="da-DK" sz="1200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031993A-A90F-4917-A07A-5BCDCCA7170E}"/>
              </a:ext>
            </a:extLst>
          </p:cNvPr>
          <p:cNvSpPr txBox="1">
            <a:spLocks/>
          </p:cNvSpPr>
          <p:nvPr/>
        </p:nvSpPr>
        <p:spPr>
          <a:xfrm>
            <a:off x="7260181" y="3881710"/>
            <a:ext cx="4791301" cy="9856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3F1618D5-19AC-4262-9FA0-B7787C7D5480}"/>
              </a:ext>
            </a:extLst>
          </p:cNvPr>
          <p:cNvSpPr txBox="1">
            <a:spLocks/>
          </p:cNvSpPr>
          <p:nvPr/>
        </p:nvSpPr>
        <p:spPr>
          <a:xfrm>
            <a:off x="7256700" y="4223462"/>
            <a:ext cx="4768651" cy="8063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dirty="0"/>
              <a:t>Send en SMS til hinanden i bibelgruppen to gange i den kommende uge og skriv, hvad du har læst og hvad du tager med dig som en opmuntring fra denne tekst. </a:t>
            </a:r>
          </a:p>
        </p:txBody>
      </p:sp>
    </p:spTree>
    <p:extLst>
      <p:ext uri="{BB962C8B-B14F-4D97-AF65-F5344CB8AC3E}">
        <p14:creationId xmlns:p14="http://schemas.microsoft.com/office/powerpoint/2010/main" val="2588163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pmB1dxPME70y5apqBUF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Vis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ædiken 29.11.20201 PAGER" id="{345F1684-2561-2B4F-8DAE-1715D5B2AE66}" vid="{43EDFB2B-7DD1-484B-9D19-7D6F41400DF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9041F01970F4F9C195E4A09200585" ma:contentTypeVersion="8" ma:contentTypeDescription="Create a new document." ma:contentTypeScope="" ma:versionID="7b46b509a5a21efcb40e6d57fb7a2491">
  <xsd:schema xmlns:xsd="http://www.w3.org/2001/XMLSchema" xmlns:xs="http://www.w3.org/2001/XMLSchema" xmlns:p="http://schemas.microsoft.com/office/2006/metadata/properties" xmlns:ns3="83b4fc67-7e4d-4af3-b66e-0e0e8a1422f6" targetNamespace="http://schemas.microsoft.com/office/2006/metadata/properties" ma:root="true" ma:fieldsID="d6e3a14842ab5b654d6f106679d6b50c" ns3:_="">
    <xsd:import namespace="83b4fc67-7e4d-4af3-b66e-0e0e8a1422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4fc67-7e4d-4af3-b66e-0e0e8a1422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ECC0DA-63BF-4B80-9523-72745E560A0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13AB7AB-B811-446C-8BE5-74959CBBD0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b4fc67-7e4d-4af3-b66e-0e0e8a1422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8EB455-CDDE-4E54-9928-BA67DD5BD6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Visk</Template>
  <TotalTime>58</TotalTime>
  <Words>377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7" baseType="lpstr">
      <vt:lpstr>Century Gothic</vt:lpstr>
      <vt:lpstr>Verdana</vt:lpstr>
      <vt:lpstr>Wingdings</vt:lpstr>
      <vt:lpstr>Wingdings 3</vt:lpstr>
      <vt:lpstr>Visk</vt:lpstr>
      <vt:lpstr>think-cell Slide</vt:lpstr>
      <vt:lpstr>Bibelglæde   - Søndag d. 26. februar 2023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Klik for at indsætte titel på prædiken</dc:title>
  <dc:creator>Microsoft Office User</dc:creator>
  <cp:lastModifiedBy>Jenny Glüsing</cp:lastModifiedBy>
  <cp:revision>5</cp:revision>
  <dcterms:created xsi:type="dcterms:W3CDTF">2022-08-30T07:59:41Z</dcterms:created>
  <dcterms:modified xsi:type="dcterms:W3CDTF">2023-02-26T16:32:19Z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0x010100E379041F01970F4F9C195E4A09200585</vt:lpwstr>
  </property>
</Properties>
</file>