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showGuides="1">
      <p:cViewPr varScale="1">
        <p:scale>
          <a:sx n="89" d="100"/>
          <a:sy n="89" d="100"/>
        </p:scale>
        <p:origin x="46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8/27/2024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Trængsler og trøst</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fontScale="62500" lnSpcReduction="20000"/>
          </a:bodyPr>
          <a:lstStyle/>
          <a:p>
            <a:r>
              <a:rPr lang="da-DK" sz="1800" dirty="0">
                <a:effectLst/>
                <a:latin typeface="Century Gothic" panose="020B0502020202020204" pitchFamily="34" charset="0"/>
                <a:ea typeface="Calibri" panose="020F0502020204030204" pitchFamily="34" charset="0"/>
                <a:cs typeface="Times New Roman" panose="02020603050405020304" pitchFamily="18" charset="0"/>
              </a:rPr>
              <a:t>Hvordan har du det? </a:t>
            </a:r>
            <a:r>
              <a:rPr lang="da-DK" sz="1800" dirty="0">
                <a:latin typeface="Century Gothic" panose="020B0502020202020204" pitchFamily="34" charset="0"/>
                <a:ea typeface="Calibri" panose="020F0502020204030204" pitchFamily="34" charset="0"/>
                <a:cs typeface="Times New Roman" panose="02020603050405020304" pitchFamily="18" charset="0"/>
              </a:rPr>
              <a:t>Et svært spørgsmål at svare på, for hvad skal man fortælle?</a:t>
            </a:r>
          </a:p>
          <a:p>
            <a:r>
              <a:rPr lang="da-DK" sz="1800" dirty="0">
                <a:effectLst/>
                <a:latin typeface="Century Gothic" panose="020B0502020202020204" pitchFamily="34" charset="0"/>
                <a:ea typeface="Calibri" panose="020F0502020204030204" pitchFamily="34" charset="0"/>
                <a:cs typeface="Times New Roman" panose="02020603050405020304" pitchFamily="18" charset="0"/>
              </a:rPr>
              <a:t>Jesus oplevede </a:t>
            </a:r>
            <a:r>
              <a:rPr lang="da-DK" sz="1800" dirty="0">
                <a:latin typeface="Century Gothic" panose="020B0502020202020204" pitchFamily="34" charset="0"/>
                <a:ea typeface="Calibri" panose="020F0502020204030204" pitchFamily="34" charset="0"/>
                <a:cs typeface="Times New Roman" panose="02020603050405020304" pitchFamily="18" charset="0"/>
              </a:rPr>
              <a:t>modgang og svære ting. Paulus mødte modstand næsten hvert sted han kom hen. </a:t>
            </a:r>
          </a:p>
          <a:p>
            <a:r>
              <a:rPr lang="da-DK" sz="1800" dirty="0">
                <a:effectLst/>
                <a:latin typeface="Century Gothic" panose="020B0502020202020204" pitchFamily="34" charset="0"/>
                <a:ea typeface="Calibri" panose="020F0502020204030204" pitchFamily="34" charset="0"/>
                <a:cs typeface="Times New Roman" panose="02020603050405020304" pitchFamily="18" charset="0"/>
              </a:rPr>
              <a:t>Vi kan tænke at Gud elsker os = Gud skal passe på mig og sørge for at der ikke sker mig noget ondt. Men hænger det sådan sammen?</a:t>
            </a:r>
          </a:p>
          <a:p>
            <a:r>
              <a:rPr lang="da-DK" sz="1800" dirty="0">
                <a:latin typeface="Century Gothic" panose="020B0502020202020204" pitchFamily="34" charset="0"/>
                <a:ea typeface="Calibri" panose="020F0502020204030204" pitchFamily="34" charset="0"/>
                <a:cs typeface="Times New Roman" panose="02020603050405020304" pitchFamily="18" charset="0"/>
              </a:rPr>
              <a:t>Paulus taler om trængsler og trøst for begge dele er en del af det normale kristne liv. </a:t>
            </a:r>
          </a:p>
          <a:p>
            <a:r>
              <a:rPr lang="da-DK" sz="1800" dirty="0">
                <a:effectLst/>
                <a:latin typeface="Century Gothic" panose="020B0502020202020204" pitchFamily="34" charset="0"/>
                <a:ea typeface="Calibri" panose="020F0502020204030204" pitchFamily="34" charset="0"/>
                <a:cs typeface="Times New Roman" panose="02020603050405020304" pitchFamily="18" charset="0"/>
              </a:rPr>
              <a:t>Trøst på græsk = ved siden af kalde.</a:t>
            </a:r>
          </a:p>
          <a:p>
            <a:r>
              <a:rPr lang="da-DK" sz="1800" dirty="0">
                <a:latin typeface="Century Gothic" panose="020B0502020202020204" pitchFamily="34" charset="0"/>
                <a:ea typeface="Calibri" panose="020F0502020204030204" pitchFamily="34" charset="0"/>
                <a:cs typeface="Times New Roman" panose="02020603050405020304" pitchFamily="18" charset="0"/>
              </a:rPr>
              <a:t>Gud trøster os direkte og indirekte igennem andre. </a:t>
            </a:r>
          </a:p>
          <a:p>
            <a:r>
              <a:rPr lang="da-DK" sz="1800" dirty="0">
                <a:effectLst/>
                <a:latin typeface="Century Gothic" panose="020B0502020202020204" pitchFamily="34" charset="0"/>
                <a:ea typeface="Calibri" panose="020F0502020204030204" pitchFamily="34" charset="0"/>
                <a:cs typeface="Times New Roman" panose="02020603050405020304" pitchFamily="18" charset="0"/>
              </a:rPr>
              <a:t>Gud er al trøsts Gud – det må også betyde de hverdags udfordringer vi møder, at Gud kommer og er sammen med os i dem.</a:t>
            </a:r>
            <a:endParaRPr lang="da-DK" sz="1800" dirty="0">
              <a:effectLst/>
              <a:latin typeface="Century Gothic" panose="020B0502020202020204" pitchFamily="34" charset="0"/>
              <a:ea typeface="Aptos" panose="020B0004020202020204" pitchFamily="34" charset="0"/>
            </a:endParaRPr>
          </a:p>
          <a:p>
            <a:endParaRPr lang="da-DK"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a:xfrm>
            <a:off x="2275703" y="966680"/>
            <a:ext cx="4791301" cy="1154881"/>
          </a:xfrm>
        </p:spPr>
        <p:txBody>
          <a:bodyPr>
            <a:normAutofit/>
          </a:bodyPr>
          <a:lstStyle/>
          <a:p>
            <a:r>
              <a:rPr lang="da-DK" dirty="0">
                <a:solidFill>
                  <a:schemeClr val="tx1"/>
                </a:solidFill>
                <a:ea typeface="Calibri" panose="020F0502020204030204" pitchFamily="34" charset="0"/>
                <a:cs typeface="Times New Roman" panose="02020603050405020304" pitchFamily="18" charset="0"/>
              </a:rPr>
              <a:t>2. Kor. 1:3-7</a:t>
            </a:r>
            <a:endParaRPr lang="da-DK" sz="1200" dirty="0">
              <a:solidFill>
                <a:schemeClr val="tx1"/>
              </a:solidFill>
              <a:effectLst/>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68341"/>
            <a:ext cx="4791301" cy="1376742"/>
          </a:xfrm>
        </p:spPr>
        <p:txBody>
          <a:bodyPr>
            <a:normAutofit fontScale="92500" lnSpcReduction="10000"/>
          </a:bodyPr>
          <a:lstStyle/>
          <a:p>
            <a:r>
              <a:rPr lang="da-DK" sz="1100" dirty="0"/>
              <a:t>Trængsler er en del af det normale kristne liv. Men Gud siger: ”Jeg lader dig ikke i stikken og svigter dig ikke.”</a:t>
            </a:r>
          </a:p>
          <a:p>
            <a:r>
              <a:rPr lang="da-DK" sz="1100" dirty="0"/>
              <a:t>Guds kærlighed beskytter os ikke fra trængsler, men beskytter os i og igennem trængsler. Jesus sagde: ”Jeg er med jer alle dage indtil verdens ende”.</a:t>
            </a:r>
          </a:p>
          <a:p>
            <a:r>
              <a:rPr lang="da-DK" sz="1100" dirty="0"/>
              <a:t>Vi kan støtte hinanden når livet ”gynger” og det er svært at holde balancen.</a:t>
            </a:r>
          </a:p>
          <a:p>
            <a:endParaRPr lang="da-DK" sz="1100" dirty="0"/>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40301" y="2121562"/>
            <a:ext cx="4768651" cy="1475654"/>
          </a:xfrm>
        </p:spPr>
        <p:txBody>
          <a:bodyPr>
            <a:normAutofit fontScale="77500" lnSpcReduction="20000"/>
          </a:bodyPr>
          <a:lstStyle/>
          <a:p>
            <a:r>
              <a:rPr lang="da-DK" sz="1200" dirty="0"/>
              <a:t>Hvad tænker du om at Gud ikke beskytter os fra men i og igennem trængsler? Hvad siger det om dit billede af hvem Gud er?</a:t>
            </a:r>
          </a:p>
          <a:p>
            <a:r>
              <a:rPr lang="da-DK" dirty="0"/>
              <a:t>Hvordan har du det med at dele med andre om dine ”trængsler”, så de kan være med til at bære dem? Hvad ville gøre det lettere for dig at dele dem?</a:t>
            </a:r>
          </a:p>
          <a:p>
            <a:r>
              <a:rPr lang="da-DK" dirty="0"/>
              <a:t>Hvordan har du oplevet at andre har støttet dig, når du har været ramt af ”trængsler” i den ene eller grad?</a:t>
            </a:r>
          </a:p>
          <a:p>
            <a:r>
              <a:rPr lang="da-DK" dirty="0"/>
              <a:t>Hvordan kan I konkret støtte og hjælpe hinanden, når I kommer ud fra trængsler? </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normAutofit fontScale="92500" lnSpcReduction="20000"/>
          </a:bodyPr>
          <a:lstStyle/>
          <a:p>
            <a:r>
              <a:rPr lang="da-DK" sz="1200" dirty="0"/>
              <a:t>Tak for rigtig meget godt, som er sket i folks liv hen over sommeren.</a:t>
            </a:r>
          </a:p>
          <a:p>
            <a:r>
              <a:rPr lang="da-DK" dirty="0"/>
              <a:t>Tak for opstart af Omega og Zulu – bed for lederne.</a:t>
            </a:r>
          </a:p>
          <a:p>
            <a:r>
              <a:rPr lang="da-DK" sz="1200" dirty="0"/>
              <a:t>Bed at vi som kirke må opleve og vise stor indbyrdes kærlighed. </a:t>
            </a:r>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sz="1200" dirty="0"/>
              <a:t>Bed Gud om at vise dig hvem du kan være en støtte for, hvem du kan hjælpe i deres trængsel – og vis det gerne i handling!</a:t>
            </a:r>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is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ædiken 29.11.20201 PAGER" id="{345F1684-2561-2B4F-8DAE-1715D5B2AE66}" vid="{43EDFB2B-7DD1-484B-9D19-7D6F41400DF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Visk</Template>
  <TotalTime>148</TotalTime>
  <Words>382</Words>
  <Application>Microsoft Office PowerPoint</Application>
  <PresentationFormat>Widescreen</PresentationFormat>
  <Paragraphs>20</Paragraphs>
  <Slides>1</Slides>
  <Notes>0</Notes>
  <HiddenSlides>0</HiddenSlides>
  <MMClips>0</MMClips>
  <ScaleCrop>false</ScaleCrop>
  <HeadingPairs>
    <vt:vector size="8" baseType="variant">
      <vt:variant>
        <vt:lpstr>Benyttede skrifttyper</vt:lpstr>
      </vt:variant>
      <vt:variant>
        <vt:i4>4</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7" baseType="lpstr">
      <vt:lpstr>Calibri</vt:lpstr>
      <vt:lpstr>Century Gothic</vt:lpstr>
      <vt:lpstr>Verdana</vt:lpstr>
      <vt:lpstr>Wingdings 3</vt:lpstr>
      <vt:lpstr>Visk</vt:lpstr>
      <vt:lpstr>think-cell Slide</vt:lpstr>
      <vt:lpstr>Trængsler og trøst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Guds nåde   (søndag den 27. august 2023)</dc:title>
  <dc:creator>Microsoft Office User</dc:creator>
  <cp:lastModifiedBy>Kristian Knudsen</cp:lastModifiedBy>
  <cp:revision>20</cp:revision>
  <dcterms:created xsi:type="dcterms:W3CDTF">2023-08-30T13:03:11Z</dcterms:created>
  <dcterms:modified xsi:type="dcterms:W3CDTF">2024-08-27T18:47:52Z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