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showGuides="1">
      <p:cViewPr varScale="1">
        <p:scale>
          <a:sx n="91" d="100"/>
          <a:sy n="91" d="100"/>
        </p:scale>
        <p:origin x="37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30"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369759"/>
            <a:ext cx="4791301" cy="25026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1071184"/>
            <a:ext cx="4791301" cy="1071121"/>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31" y="107118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360051"/>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107540"/>
            <a:ext cx="4791301" cy="1071121"/>
          </a:xfrm>
        </p:spPr>
        <p:txBody>
          <a:bodyPr>
            <a:noAutofit/>
          </a:bodyPr>
          <a:lstStyle>
            <a:lvl1pPr>
              <a:defRPr sz="1400"/>
            </a:lvl1pPr>
            <a:lvl2pPr>
              <a:defRPr sz="12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a:p>
            <a:pPr lvl="1"/>
            <a:r>
              <a:rPr lang="en-US" dirty="0"/>
              <a:t>Second level</a:t>
            </a:r>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12175"/>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371578"/>
            <a:ext cx="4768651" cy="1704425"/>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400"/>
            </a:lvl1pPr>
            <a:lvl2pPr>
              <a:defRPr sz="12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a:p>
            <a:pPr lvl="0"/>
            <a:endParaRPr lang="en-US" dirty="0"/>
          </a:p>
          <a:p>
            <a:pPr lvl="1"/>
            <a:r>
              <a:rPr lang="en-US" dirty="0"/>
              <a:t>Second level</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867038"/>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4702625"/>
            <a:ext cx="4791301" cy="1479198"/>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a:p>
            <a:pPr lvl="1"/>
            <a:r>
              <a:rPr lang="en-US" dirty="0"/>
              <a:t>Second level</a:t>
            </a:r>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214175" y="4238696"/>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7" y="1071184"/>
            <a:ext cx="4791301" cy="1071121"/>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360051"/>
            <a:ext cx="4791301" cy="2502683"/>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080480"/>
            <a:ext cx="4791301" cy="109724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359083"/>
            <a:ext cx="4791301" cy="17169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51626" y="4702625"/>
            <a:ext cx="4791301" cy="1475102"/>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57555"/>
            <a:ext cx="9729773" cy="261610"/>
          </a:xfrm>
          <a:prstGeom prst="rect">
            <a:avLst/>
          </a:prstGeom>
          <a:noFill/>
        </p:spPr>
        <p:txBody>
          <a:bodyPr wrap="square" rtlCol="0">
            <a:spAutoFit/>
          </a:bodyPr>
          <a:lstStyle/>
          <a:p>
            <a:r>
              <a:rPr lang="da-DK" sz="1050" i="1" dirty="0"/>
              <a:t>HØJNÆSKIRKEN – HØJNÆSVEJ 60 – RØDOVRE – WWW.KRISTENTF.DK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72"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a:xfrm>
            <a:off x="2245521" y="231045"/>
            <a:ext cx="7660479" cy="507298"/>
          </a:xfrm>
        </p:spPr>
        <p:txBody>
          <a:bodyPr/>
          <a:lstStyle/>
          <a:p>
            <a:r>
              <a:rPr lang="da-DK" sz="2300" dirty="0"/>
              <a:t>Pinsedag – ”Modtag Helligånden!”</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a:xfrm>
            <a:off x="2275702" y="2383736"/>
            <a:ext cx="4791304" cy="2493064"/>
          </a:xfrm>
        </p:spPr>
        <p:txBody>
          <a:bodyPr>
            <a:noAutofit/>
          </a:bodyPr>
          <a:lstStyle/>
          <a:p>
            <a:r>
              <a:rPr lang="da-DK" sz="1100" dirty="0"/>
              <a:t>Pinsedag er en af de vigtigste dage i menneskehedens historie. På denne dag kom Gud og bosatte sig i troende menneskers liv, og at denne tilstand vil vare til evig tid. Apostlen Johannes er en af NT vigtigste Helligånds teologer. Han beskriver Helligåndens væsen og virke, Ved at beskrive Jesu møde og ord til disciplene påskeaftensdag, ville han understrege at Helligånden og Jesus, er inderligt forbundet sammen i væsen, vilje og virke. Guds Ånd vækker troen på Gud hos den enkelte, så den Treenige Gud kan tage bolig i dem </a:t>
            </a:r>
            <a:r>
              <a:rPr lang="da-DK" sz="1000" dirty="0"/>
              <a:t>til evig tid. Denne tro er ikke spring ud i overtroens mørke, men en fremadskridende trosvandring ud i Guds lys og basere sig på reelle historiske fakta og virkelige personlige erfaringer. Den enkelte troende kan erfare Helligåndens virke i deres liv på tre klare måder. Helligånden vækker trangen hos den enkelte til 1) at herliggøre Jesus, til 2) at ligne Ham mere og mere og ved 3) at lade Jesus bruge ens liv til at tjene hans sag i verden, igennem at betjene andre mennesker for Ham. </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sz="1200" dirty="0"/>
              <a:t>Tekst Joh.20:19-23; Lk.24:49; ApG.2:1-13.</a:t>
            </a:r>
            <a:br>
              <a:rPr lang="da-DK" sz="1200" dirty="0"/>
            </a:br>
            <a:br>
              <a:rPr lang="da-DK" sz="1200" dirty="0"/>
            </a:br>
            <a:r>
              <a:rPr lang="da-DK" sz="1200" dirty="0"/>
              <a:t>Jesus blæste ånde i dem og sagde: ”Modtag Helligånden.” </a:t>
            </a:r>
            <a:br>
              <a:rPr lang="da-DK" sz="1200" dirty="0"/>
            </a:br>
            <a:r>
              <a:rPr lang="da-DK" sz="1200" dirty="0"/>
              <a:t>							Johannes 20:22</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a:xfrm>
            <a:off x="2275702" y="5107540"/>
            <a:ext cx="4791301" cy="1071121"/>
          </a:xfrm>
        </p:spPr>
        <p:txBody>
          <a:bodyPr/>
          <a:lstStyle/>
          <a:p>
            <a:pPr marL="0" indent="0">
              <a:buNone/>
            </a:pPr>
            <a:r>
              <a:rPr lang="da-DK" sz="1100" dirty="0"/>
              <a:t>Jesus mission fortsætter i verden, igennem Helligåndens virke i dem som tror på ham. Vi kan bruges af Gud til at føre andre ind i det evige liv. Han giver os myndighed til at erklære syndsforladelse, for enhver, der i tro tager mod Jesus som Frelser. Samtidig må vi advare, at der ikke kan findes forligelse med Gud udenom Jesus. Jesus er den eneste, der har båret verdens synd og giver evigt liv.  </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371578"/>
            <a:ext cx="4794777" cy="1704425"/>
          </a:xfrm>
        </p:spPr>
        <p:txBody>
          <a:bodyPr/>
          <a:lstStyle/>
          <a:p>
            <a:r>
              <a:rPr lang="da-DK" sz="1200" dirty="0"/>
              <a:t>Beskriv hvordan du kom til tro på Gud og hvad denne tro betyder for dig i dit liv?</a:t>
            </a:r>
          </a:p>
          <a:p>
            <a:r>
              <a:rPr lang="da-DK" sz="1200" dirty="0"/>
              <a:t>Hvordan genkender du Helligåndens virke i dig? Beskriv din glæde når Jesus herliggøres, den trang du har til at genspejle ham i dit liv, og hvordan Han påvirker dig, til at gøre noget for andre? </a:t>
            </a:r>
          </a:p>
          <a:p>
            <a:r>
              <a:rPr lang="da-DK" sz="1200" dirty="0"/>
              <a:t>Hvordan oplever du det, når Helligånden giver dig kraft?</a:t>
            </a:r>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4702625"/>
            <a:ext cx="4791301" cy="1479198"/>
          </a:xfrm>
        </p:spPr>
        <p:txBody>
          <a:bodyPr/>
          <a:lstStyle/>
          <a:p>
            <a:r>
              <a:rPr lang="da-DK" sz="1100" dirty="0"/>
              <a:t>Tak Gud for miraklet at du har lært ham personligt at kende.</a:t>
            </a:r>
          </a:p>
          <a:p>
            <a:r>
              <a:rPr lang="da-DK" sz="1100" dirty="0"/>
              <a:t>Bed for dem, du kender, der virkelig har brug for Helligåndens kraft til klare livet i denne tid.</a:t>
            </a:r>
          </a:p>
          <a:p>
            <a:r>
              <a:rPr lang="da-DK" sz="1100" dirty="0"/>
              <a:t>Bed for: Guds kraft i vores kirke til at herliggøre Jesus. Til at være et sted hvor mennesker mærker Jesu væsen og ånd. At vi må være et sted</a:t>
            </a:r>
            <a:r>
              <a:rPr lang="da-DK" sz="1100"/>
              <a:t>, der bruges </a:t>
            </a:r>
            <a:r>
              <a:rPr lang="da-DK" sz="1100" dirty="0"/>
              <a:t>af ham til elske hinanden og tjene verden omkring os.</a:t>
            </a:r>
          </a:p>
        </p:txBody>
      </p:sp>
      <p:sp>
        <p:nvSpPr>
          <p:cNvPr id="9" name="TextBox 8">
            <a:extLst>
              <a:ext uri="{FF2B5EF4-FFF2-40B4-BE49-F238E27FC236}">
                <a16:creationId xmlns:a16="http://schemas.microsoft.com/office/drawing/2014/main" id="{5E7803F5-6891-BD45-A643-E1B43C0AB861}"/>
              </a:ext>
            </a:extLst>
          </p:cNvPr>
          <p:cNvSpPr txBox="1"/>
          <p:nvPr/>
        </p:nvSpPr>
        <p:spPr>
          <a:xfrm>
            <a:off x="12107333" y="-2810933"/>
            <a:ext cx="184731" cy="369332"/>
          </a:xfrm>
          <a:prstGeom prst="rect">
            <a:avLst/>
          </a:prstGeom>
          <a:noFill/>
        </p:spPr>
        <p:txBody>
          <a:bodyPr wrap="none" rtlCol="0">
            <a:spAutoFit/>
          </a:bodyPr>
          <a:lstStyle/>
          <a:p>
            <a:endParaRPr lang="da-DK"/>
          </a:p>
        </p:txBody>
      </p:sp>
    </p:spTree>
    <p:extLst>
      <p:ext uri="{BB962C8B-B14F-4D97-AF65-F5344CB8AC3E}">
        <p14:creationId xmlns:p14="http://schemas.microsoft.com/office/powerpoint/2010/main" val="2588163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2.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0/xmlns/"/>
    <ds:schemaRef ds:uri="http://www.w3.org/2001/XMLSchema"/>
    <ds:schemaRef ds:uri="83b4fc67-7e4d-4af3-b66e-0e0e8a1422f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ECC0DA-63BF-4B80-9523-72745E560A0A}">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1765</TotalTime>
  <Words>473</Words>
  <Application>Microsoft Office PowerPoint</Application>
  <PresentationFormat>Widescreen</PresentationFormat>
  <Paragraphs>10</Paragraphs>
  <Slides>1</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6" baseType="lpstr">
      <vt:lpstr>Century Gothic</vt:lpstr>
      <vt:lpstr>Verdana</vt:lpstr>
      <vt:lpstr>Wingdings 3</vt:lpstr>
      <vt:lpstr>Wisp</vt:lpstr>
      <vt:lpstr>think-cell Slide</vt:lpstr>
      <vt:lpstr>Pinsedag – ”Modtag Helligånden!”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Kristian Knudsen</cp:lastModifiedBy>
  <cp:revision>121</cp:revision>
  <dcterms:created xsi:type="dcterms:W3CDTF">2019-08-19T18:08:22Z</dcterms:created>
  <dcterms:modified xsi:type="dcterms:W3CDTF">2020-06-02T09:11:34Z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