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9" r:id="rId5"/>
  </p:sldIdLst>
  <p:sldSz cx="12192000" cy="6858000"/>
  <p:notesSz cx="6858000" cy="9144000"/>
  <p:custDataLst>
    <p:tags r:id="rId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60"/>
  </p:normalViewPr>
  <p:slideViewPr>
    <p:cSldViewPr snapToGrid="0" showGuides="1">
      <p:cViewPr varScale="1">
        <p:scale>
          <a:sx n="75" d="100"/>
          <a:sy n="75" d="100"/>
        </p:scale>
        <p:origin x="192" y="5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2"/>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84" name="think-cell Slide" r:id="rId5" imgW="470" imgH="469" progId="TCLayout.ActiveDocument.1">
                  <p:embed/>
                </p:oleObj>
              </mc:Choice>
              <mc:Fallback>
                <p:oleObj name="think-cell Slide" r:id="rId5"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369759"/>
            <a:ext cx="4791301" cy="25026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1071184"/>
            <a:ext cx="4791301" cy="1071121"/>
          </a:xfrm>
        </p:spPr>
        <p:txBody>
          <a:bodyPr>
            <a:noAutofit/>
          </a:bodyPr>
          <a:lstStyle>
            <a:lvl1pPr>
              <a:defRPr sz="1400"/>
            </a:lvl1pPr>
            <a:lvl2pPr>
              <a:defRPr sz="12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31" y="107118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360051"/>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107540"/>
            <a:ext cx="4791301" cy="1071121"/>
          </a:xfrm>
        </p:spPr>
        <p:txBody>
          <a:bodyPr>
            <a:noAutofit/>
          </a:bodyPr>
          <a:lstStyle>
            <a:lvl1pPr>
              <a:defRPr sz="1400"/>
            </a:lvl1pPr>
            <a:lvl2pPr>
              <a:defRPr sz="12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a:p>
            <a:pPr lvl="1"/>
            <a:r>
              <a:rPr lang="en-US" dirty="0"/>
              <a:t>Second level</a:t>
            </a:r>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12175"/>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371578"/>
            <a:ext cx="4768651" cy="1704425"/>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400"/>
            </a:lvl1pPr>
            <a:lvl2pPr>
              <a:defRPr sz="12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a:p>
            <a:pPr lvl="0"/>
            <a:endParaRPr lang="en-US" dirty="0"/>
          </a:p>
          <a:p>
            <a:pPr lvl="1"/>
            <a:r>
              <a:rPr lang="en-US" dirty="0"/>
              <a:t>Second level</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867038"/>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4702625"/>
            <a:ext cx="4791301" cy="1479198"/>
          </a:xfrm>
        </p:spPr>
        <p:txBody>
          <a:bodyPr>
            <a:noAutofit/>
          </a:bodyPr>
          <a:lstStyle>
            <a:lvl1pPr>
              <a:defRPr sz="1400"/>
            </a:lvl1pPr>
            <a:lvl2pPr>
              <a:defRPr sz="12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a:p>
            <a:pPr lvl="1"/>
            <a:r>
              <a:rPr lang="en-US" dirty="0"/>
              <a:t>Second level</a:t>
            </a:r>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214175" y="4238696"/>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7" y="1071184"/>
            <a:ext cx="4791301" cy="1071121"/>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360051"/>
            <a:ext cx="4791301" cy="2502683"/>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080480"/>
            <a:ext cx="4791301" cy="109724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359083"/>
            <a:ext cx="4791301" cy="17169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51626" y="4702625"/>
            <a:ext cx="4791301" cy="1475102"/>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57555"/>
            <a:ext cx="9729773" cy="261610"/>
          </a:xfrm>
          <a:prstGeom prst="rect">
            <a:avLst/>
          </a:prstGeom>
          <a:noFill/>
        </p:spPr>
        <p:txBody>
          <a:bodyPr wrap="square" rtlCol="0">
            <a:spAutoFit/>
          </a:bodyPr>
          <a:lstStyle/>
          <a:p>
            <a:r>
              <a:rPr lang="da-DK" sz="1050" i="1" dirty="0"/>
              <a:t>HØJNÆSKIRKEN – HØJNÆSVEJ 60 – RØDOVRE – WWW.KRISTENTF.DK </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2ABE1E-FC35-4A90-A92B-562F29CAEAF9}"/>
              </a:ext>
            </a:extLst>
          </p:cNvPr>
          <p:cNvGraphicFramePr>
            <a:graphicFrameLocks noChangeAspect="1"/>
          </p:cNvGraphicFramePr>
          <p:nvPr>
            <p:custDataLst>
              <p:tags r:id="rId2"/>
            </p:custDataLst>
            <p:extLst>
              <p:ext uri="{D42A27DB-BD31-4B8C-83A1-F6EECF244321}">
                <p14:modId xmlns:p14="http://schemas.microsoft.com/office/powerpoint/2010/main" val="27672647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116"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4F2ABE1E-FC35-4A90-A92B-562F29CAEAF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0F6E74-6A4D-431F-BA73-3535E3FD70B0}"/>
              </a:ext>
            </a:extLst>
          </p:cNvPr>
          <p:cNvSpPr>
            <a:spLocks noGrp="1"/>
          </p:cNvSpPr>
          <p:nvPr>
            <p:ph type="title"/>
          </p:nvPr>
        </p:nvSpPr>
        <p:spPr>
          <a:xfrm>
            <a:off x="2245521" y="231045"/>
            <a:ext cx="7660479" cy="507298"/>
          </a:xfrm>
        </p:spPr>
        <p:txBody>
          <a:bodyPr/>
          <a:lstStyle/>
          <a:p>
            <a:r>
              <a:rPr lang="da-DK" sz="2300" dirty="0"/>
              <a:t>Zakarias (2) – Min rensende ypperstepræst</a:t>
            </a:r>
          </a:p>
        </p:txBody>
      </p:sp>
      <p:sp>
        <p:nvSpPr>
          <p:cNvPr id="3" name="Text Placeholder 2">
            <a:extLst>
              <a:ext uri="{FF2B5EF4-FFF2-40B4-BE49-F238E27FC236}">
                <a16:creationId xmlns:a16="http://schemas.microsoft.com/office/drawing/2014/main" id="{32DCC025-D59F-4502-BB8B-94022A6B8EEB}"/>
              </a:ext>
            </a:extLst>
          </p:cNvPr>
          <p:cNvSpPr>
            <a:spLocks noGrp="1"/>
          </p:cNvSpPr>
          <p:nvPr>
            <p:ph type="body" sz="half" idx="2"/>
          </p:nvPr>
        </p:nvSpPr>
        <p:spPr>
          <a:xfrm>
            <a:off x="2275704" y="2383736"/>
            <a:ext cx="4791301" cy="2526931"/>
          </a:xfrm>
        </p:spPr>
        <p:txBody>
          <a:bodyPr>
            <a:noAutofit/>
          </a:bodyPr>
          <a:lstStyle/>
          <a:p>
            <a:r>
              <a:rPr lang="da-DK" sz="1100" dirty="0"/>
              <a:t>Præsten Zakarias blev udrustet af Gud som profet til at opvække de desillusionerede hjemvendte eksiljøder til fornyet tro og åndelig frugtbarhed. Gud kaldte dem til at genopbygge hans Tempel i Jerusalem. Zakarias var en profetisk mystikker, som igennem syner forkyndte åndelig sandheder for folket. Hans billedsprog har den styrke at de vækker åndelige indtryk fra Gud i varierende former. Nøglen til at forstå dem, er at læse dette symbolske sprog i dets kontekst, men også se hvordan symbolet er brugt andre steder i GT. De NT forfattere trak også på dette billede verden og brugte det til at forklare evangeliet. Zakarias så Josva, Israels ypperstepræst, iklædt afføringsforurenede klæder, der udelukkede ham fra hans tjeneste i Templet. Men han så, hvordan Herrens Engel, Guds dommer, greb ind og frikendte Josva for hans skyld og genindsatte ham forvandlet i tjeneste som Israels ypperstepræst.</a:t>
            </a:r>
          </a:p>
        </p:txBody>
      </p:sp>
      <p:sp>
        <p:nvSpPr>
          <p:cNvPr id="4" name="Text Placeholder 3">
            <a:extLst>
              <a:ext uri="{FF2B5EF4-FFF2-40B4-BE49-F238E27FC236}">
                <a16:creationId xmlns:a16="http://schemas.microsoft.com/office/drawing/2014/main" id="{9B63E0D4-EC35-4F1A-A6E4-641676384466}"/>
              </a:ext>
            </a:extLst>
          </p:cNvPr>
          <p:cNvSpPr>
            <a:spLocks noGrp="1"/>
          </p:cNvSpPr>
          <p:nvPr>
            <p:ph type="body" sz="quarter" idx="13"/>
          </p:nvPr>
        </p:nvSpPr>
        <p:spPr/>
        <p:txBody>
          <a:bodyPr/>
          <a:lstStyle/>
          <a:p>
            <a:r>
              <a:rPr lang="da-DK" sz="1200" dirty="0"/>
              <a:t>Tekst Zakarias 3:1-7, se også Romer 8:34; </a:t>
            </a:r>
            <a:r>
              <a:rPr lang="da-DK" sz="1200" dirty="0" err="1"/>
              <a:t>Kollosenser</a:t>
            </a:r>
            <a:r>
              <a:rPr lang="da-DK" sz="1200" dirty="0"/>
              <a:t> 3:9-10 </a:t>
            </a:r>
            <a:br>
              <a:rPr lang="da-DK" sz="1200" dirty="0"/>
            </a:br>
            <a:br>
              <a:rPr lang="da-DK" sz="1200" dirty="0"/>
            </a:br>
            <a:r>
              <a:rPr lang="da-DK" sz="1200" dirty="0"/>
              <a:t>Tag de snavsede klæder af ham ... Se jeg fjerner din skyld fra dig og giver dig festklæder på. 		</a:t>
            </a:r>
            <a:br>
              <a:rPr lang="da-DK" sz="1200" dirty="0"/>
            </a:br>
            <a:r>
              <a:rPr lang="da-DK" sz="1200" dirty="0"/>
              <a:t>Zakarias 3:4-5</a:t>
            </a:r>
          </a:p>
        </p:txBody>
      </p:sp>
      <p:sp>
        <p:nvSpPr>
          <p:cNvPr id="5" name="Text Placeholder 4">
            <a:extLst>
              <a:ext uri="{FF2B5EF4-FFF2-40B4-BE49-F238E27FC236}">
                <a16:creationId xmlns:a16="http://schemas.microsoft.com/office/drawing/2014/main" id="{93E60D80-B622-4C30-ACD3-75721B62CCFD}"/>
              </a:ext>
            </a:extLst>
          </p:cNvPr>
          <p:cNvSpPr>
            <a:spLocks noGrp="1"/>
          </p:cNvSpPr>
          <p:nvPr>
            <p:ph type="body" sz="quarter" idx="14"/>
          </p:nvPr>
        </p:nvSpPr>
        <p:spPr>
          <a:xfrm>
            <a:off x="2275702" y="5107540"/>
            <a:ext cx="4791301" cy="1071121"/>
          </a:xfrm>
        </p:spPr>
        <p:txBody>
          <a:bodyPr/>
          <a:lstStyle/>
          <a:p>
            <a:pPr marL="0" indent="0">
              <a:buNone/>
            </a:pPr>
            <a:r>
              <a:rPr lang="da-DK" sz="1100" dirty="0"/>
              <a:t>Som mennesker er vi ikke altid bevidst om hvor syndige vi egentlig er i Guds øjne. Men ved sin Ånd, ransager og afslører Gud os så vi oplever os selv som fordømte og fortabte. Det er i denne tilstand af afmagt at Gud griber ind og tilbyder os sin frelse. Hans frelsende indgreb, ikke alene redder os fra døden, den forvandler vores liv, så vi kan tjene Gud i Helligåndens kraft både i verden og i al evighed. </a:t>
            </a:r>
          </a:p>
        </p:txBody>
      </p:sp>
      <p:sp>
        <p:nvSpPr>
          <p:cNvPr id="6" name="Text Placeholder 5">
            <a:extLst>
              <a:ext uri="{FF2B5EF4-FFF2-40B4-BE49-F238E27FC236}">
                <a16:creationId xmlns:a16="http://schemas.microsoft.com/office/drawing/2014/main" id="{CD995B05-EC0D-47EB-8EF3-6BE25045837B}"/>
              </a:ext>
            </a:extLst>
          </p:cNvPr>
          <p:cNvSpPr>
            <a:spLocks noGrp="1"/>
          </p:cNvSpPr>
          <p:nvPr>
            <p:ph type="body" sz="quarter" idx="15"/>
          </p:nvPr>
        </p:nvSpPr>
        <p:spPr>
          <a:xfrm>
            <a:off x="7236825" y="2371578"/>
            <a:ext cx="4794777" cy="1704425"/>
          </a:xfrm>
        </p:spPr>
        <p:txBody>
          <a:bodyPr/>
          <a:lstStyle/>
          <a:p>
            <a:r>
              <a:rPr lang="da-DK" sz="1200" dirty="0"/>
              <a:t>Prøv at huske på en gang hvor Helligånden overbeviste dig om synd? Hvordan føltes det? Hvad førte det til?</a:t>
            </a:r>
          </a:p>
          <a:p>
            <a:r>
              <a:rPr lang="da-DK" sz="1200" dirty="0"/>
              <a:t>Hvordan forkynder denne tekst fra Zakarias evangeliets løsning på en fortvivlende tilstand af fortabthed?</a:t>
            </a:r>
          </a:p>
          <a:p>
            <a:r>
              <a:rPr lang="da-DK" sz="1200" dirty="0"/>
              <a:t>Hvordan illustrerer denne tekst at det kristne Evangelium ikke alene frelser os, men genoprejser os, så vi kan tjene Gud med frimodighed og åndelig myndighed?</a:t>
            </a:r>
          </a:p>
        </p:txBody>
      </p:sp>
      <p:sp>
        <p:nvSpPr>
          <p:cNvPr id="7" name="Text Placeholder 6">
            <a:extLst>
              <a:ext uri="{FF2B5EF4-FFF2-40B4-BE49-F238E27FC236}">
                <a16:creationId xmlns:a16="http://schemas.microsoft.com/office/drawing/2014/main" id="{9352954E-F7CA-466E-9B7A-38F723224129}"/>
              </a:ext>
            </a:extLst>
          </p:cNvPr>
          <p:cNvSpPr>
            <a:spLocks noGrp="1"/>
          </p:cNvSpPr>
          <p:nvPr>
            <p:ph type="body" sz="quarter" idx="16"/>
          </p:nvPr>
        </p:nvSpPr>
        <p:spPr>
          <a:xfrm>
            <a:off x="7240301" y="4702625"/>
            <a:ext cx="4791301" cy="1479198"/>
          </a:xfrm>
        </p:spPr>
        <p:txBody>
          <a:bodyPr/>
          <a:lstStyle/>
          <a:p>
            <a:r>
              <a:rPr lang="da-DK" sz="1100" dirty="0"/>
              <a:t>Tak Gud for at han igennem evangeliet formår ikke blot at frelse os, men også at udruste os til hellig tjeneste for ham.</a:t>
            </a:r>
          </a:p>
          <a:p>
            <a:r>
              <a:rPr lang="da-DK" sz="1100" dirty="0"/>
              <a:t>Bed om at Guds Ånd, dagligt må ransage dig og hjælpe dig bekende og slippe din synd, så du kan vandre frimodigt med Gud og være en velsignelse for andre omkring dig. </a:t>
            </a:r>
          </a:p>
          <a:p>
            <a:r>
              <a:rPr lang="da-DK" sz="1100" dirty="0"/>
              <a:t>Bed for at vores menighed må være et sted, der ikke bare forkynder, men også udlever evangeliet </a:t>
            </a:r>
            <a:r>
              <a:rPr lang="da-DK" sz="1100"/>
              <a:t>til vores næste.</a:t>
            </a:r>
            <a:endParaRPr lang="da-DK" sz="1100" dirty="0"/>
          </a:p>
        </p:txBody>
      </p:sp>
      <p:sp>
        <p:nvSpPr>
          <p:cNvPr id="9" name="TextBox 8">
            <a:extLst>
              <a:ext uri="{FF2B5EF4-FFF2-40B4-BE49-F238E27FC236}">
                <a16:creationId xmlns:a16="http://schemas.microsoft.com/office/drawing/2014/main" id="{5E7803F5-6891-BD45-A643-E1B43C0AB861}"/>
              </a:ext>
            </a:extLst>
          </p:cNvPr>
          <p:cNvSpPr txBox="1"/>
          <p:nvPr/>
        </p:nvSpPr>
        <p:spPr>
          <a:xfrm>
            <a:off x="12107333" y="-2810933"/>
            <a:ext cx="184731" cy="369332"/>
          </a:xfrm>
          <a:prstGeom prst="rect">
            <a:avLst/>
          </a:prstGeom>
          <a:noFill/>
        </p:spPr>
        <p:txBody>
          <a:bodyPr wrap="none" rtlCol="0">
            <a:spAutoFit/>
          </a:bodyPr>
          <a:lstStyle/>
          <a:p>
            <a:endParaRPr lang="da-DK"/>
          </a:p>
        </p:txBody>
      </p:sp>
    </p:spTree>
    <p:extLst>
      <p:ext uri="{BB962C8B-B14F-4D97-AF65-F5344CB8AC3E}">
        <p14:creationId xmlns:p14="http://schemas.microsoft.com/office/powerpoint/2010/main" val="25881634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68EB455-CDDE-4E54-9928-BA67DD5BD69D}">
  <ds:schemaRefs>
    <ds:schemaRef ds:uri="http://schemas.microsoft.com/sharepoint/v3/contenttype/forms"/>
  </ds:schemaRefs>
</ds:datastoreItem>
</file>

<file path=customXml/itemProps2.xml><?xml version="1.0" encoding="utf-8"?>
<ds:datastoreItem xmlns:ds="http://schemas.openxmlformats.org/officeDocument/2006/customXml" ds:itemID="{0EECC0DA-63BF-4B80-9523-72745E560A0A}">
  <ds:schemaRefs>
    <ds:schemaRef ds:uri="http://schemas.microsoft.com/office/2006/metadata/properties"/>
    <ds:schemaRef ds:uri="http://www.w3.org/2000/xmlns/"/>
    <ds:schemaRef ds:uri="http://schemas.microsoft.com/office/infopath/2007/PartnerControls"/>
  </ds:schemaRefs>
</ds:datastoreItem>
</file>

<file path=customXml/itemProps3.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0/xmlns/"/>
    <ds:schemaRef ds:uri="http://www.w3.org/2001/XMLSchema"/>
    <ds:schemaRef ds:uri="83b4fc67-7e4d-4af3-b66e-0e0e8a1422f6"/>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881</TotalTime>
  <Words>438</Words>
  <Application>Microsoft Macintosh PowerPoint</Application>
  <PresentationFormat>Widescreen</PresentationFormat>
  <Paragraphs>10</Paragraphs>
  <Slides>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Century Gothic</vt:lpstr>
      <vt:lpstr>Verdana</vt:lpstr>
      <vt:lpstr>Wingdings 3</vt:lpstr>
      <vt:lpstr>Wisp</vt:lpstr>
      <vt:lpstr>think-cell Slide</vt:lpstr>
      <vt:lpstr>Zakarias (2) – Min rensende ypperstepræst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Microsoft Office User</cp:lastModifiedBy>
  <cp:revision>71</cp:revision>
  <dcterms:created xsi:type="dcterms:W3CDTF">2019-08-19T18:08:22Z</dcterms:created>
  <dcterms:modified xsi:type="dcterms:W3CDTF">2020-02-10T19:44:27Z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